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5" r:id="rId1"/>
  </p:sldMasterIdLst>
  <p:notesMasterIdLst>
    <p:notesMasterId r:id="rId44"/>
  </p:notesMasterIdLst>
  <p:handoutMasterIdLst>
    <p:handoutMasterId r:id="rId45"/>
  </p:handoutMasterIdLst>
  <p:sldIdLst>
    <p:sldId id="258" r:id="rId2"/>
    <p:sldId id="381" r:id="rId3"/>
    <p:sldId id="578" r:id="rId4"/>
    <p:sldId id="620" r:id="rId5"/>
    <p:sldId id="579" r:id="rId6"/>
    <p:sldId id="602" r:id="rId7"/>
    <p:sldId id="594" r:id="rId8"/>
    <p:sldId id="385" r:id="rId9"/>
    <p:sldId id="595" r:id="rId10"/>
    <p:sldId id="587" r:id="rId11"/>
    <p:sldId id="583" r:id="rId12"/>
    <p:sldId id="389" r:id="rId13"/>
    <p:sldId id="588" r:id="rId14"/>
    <p:sldId id="392" r:id="rId15"/>
    <p:sldId id="610" r:id="rId16"/>
    <p:sldId id="615" r:id="rId17"/>
    <p:sldId id="629" r:id="rId18"/>
    <p:sldId id="394" r:id="rId19"/>
    <p:sldId id="598" r:id="rId20"/>
    <p:sldId id="627" r:id="rId21"/>
    <p:sldId id="623" r:id="rId22"/>
    <p:sldId id="626" r:id="rId23"/>
    <p:sldId id="624" r:id="rId24"/>
    <p:sldId id="625" r:id="rId25"/>
    <p:sldId id="628" r:id="rId26"/>
    <p:sldId id="617" r:id="rId27"/>
    <p:sldId id="621" r:id="rId28"/>
    <p:sldId id="609" r:id="rId29"/>
    <p:sldId id="580" r:id="rId30"/>
    <p:sldId id="396" r:id="rId31"/>
    <p:sldId id="397" r:id="rId32"/>
    <p:sldId id="398" r:id="rId33"/>
    <p:sldId id="405" r:id="rId34"/>
    <p:sldId id="603" r:id="rId35"/>
    <p:sldId id="410" r:id="rId36"/>
    <p:sldId id="585" r:id="rId37"/>
    <p:sldId id="630" r:id="rId38"/>
    <p:sldId id="632" r:id="rId39"/>
    <p:sldId id="631" r:id="rId40"/>
    <p:sldId id="601" r:id="rId41"/>
    <p:sldId id="590" r:id="rId42"/>
    <p:sldId id="591" r:id="rId43"/>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990099"/>
    <a:srgbClr val="0066FF"/>
    <a:srgbClr val="B2B2B2"/>
    <a:srgbClr val="6699FF"/>
    <a:srgbClr val="00FF99"/>
    <a:srgbClr val="FF0000"/>
    <a:srgbClr val="FF3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5" autoAdjust="0"/>
    <p:restoredTop sz="80963" autoAdjust="0"/>
  </p:normalViewPr>
  <p:slideViewPr>
    <p:cSldViewPr>
      <p:cViewPr varScale="1">
        <p:scale>
          <a:sx n="90" d="100"/>
          <a:sy n="90" d="100"/>
        </p:scale>
        <p:origin x="228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8" d="100"/>
          <a:sy n="58" d="100"/>
        </p:scale>
        <p:origin x="-181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073D9C83-8CAB-49AF-B70E-540D4AABC3B9}"/>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latin typeface="Tahoma" panose="020B0604030504040204" pitchFamily="34" charset="0"/>
              </a:defRPr>
            </a:lvl1pPr>
          </a:lstStyle>
          <a:p>
            <a:pPr>
              <a:defRPr/>
            </a:pPr>
            <a:endParaRPr lang="en-US" altLang="zh-CN"/>
          </a:p>
        </p:txBody>
      </p:sp>
      <p:sp>
        <p:nvSpPr>
          <p:cNvPr id="51203" name="Rectangle 3">
            <a:extLst>
              <a:ext uri="{FF2B5EF4-FFF2-40B4-BE49-F238E27FC236}">
                <a16:creationId xmlns:a16="http://schemas.microsoft.com/office/drawing/2014/main" id="{5A44C7DA-9DFD-4753-904B-7E4F36D35485}"/>
              </a:ext>
            </a:extLst>
          </p:cNvPr>
          <p:cNvSpPr>
            <a:spLocks noGrp="1" noChangeArrowheads="1"/>
          </p:cNvSpPr>
          <p:nvPr>
            <p:ph type="dt" sz="quarter"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latin typeface="Tahoma" panose="020B0604030504040204" pitchFamily="34" charset="0"/>
              </a:defRPr>
            </a:lvl1pPr>
          </a:lstStyle>
          <a:p>
            <a:pPr>
              <a:defRPr/>
            </a:pPr>
            <a:endParaRPr lang="en-US" altLang="zh-CN"/>
          </a:p>
        </p:txBody>
      </p:sp>
      <p:sp>
        <p:nvSpPr>
          <p:cNvPr id="51204" name="Rectangle 4">
            <a:extLst>
              <a:ext uri="{FF2B5EF4-FFF2-40B4-BE49-F238E27FC236}">
                <a16:creationId xmlns:a16="http://schemas.microsoft.com/office/drawing/2014/main" id="{9B7BBBAB-ADEE-4353-9836-0F9B7D7FA6D7}"/>
              </a:ext>
            </a:extLst>
          </p:cNvPr>
          <p:cNvSpPr>
            <a:spLocks noGrp="1" noChangeArrowheads="1"/>
          </p:cNvSpPr>
          <p:nvPr>
            <p:ph type="ftr" sz="quarter" idx="2"/>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latin typeface="Tahoma" panose="020B0604030504040204" pitchFamily="34" charset="0"/>
              </a:defRPr>
            </a:lvl1pPr>
          </a:lstStyle>
          <a:p>
            <a:pPr>
              <a:defRPr/>
            </a:pPr>
            <a:endParaRPr lang="en-US" altLang="zh-CN"/>
          </a:p>
        </p:txBody>
      </p:sp>
      <p:sp>
        <p:nvSpPr>
          <p:cNvPr id="51205" name="Rectangle 5">
            <a:extLst>
              <a:ext uri="{FF2B5EF4-FFF2-40B4-BE49-F238E27FC236}">
                <a16:creationId xmlns:a16="http://schemas.microsoft.com/office/drawing/2014/main" id="{FA2AF13B-1452-4CCE-B559-AADD5DA7C955}"/>
              </a:ext>
            </a:extLst>
          </p:cNvPr>
          <p:cNvSpPr>
            <a:spLocks noGrp="1" noChangeArrowheads="1"/>
          </p:cNvSpPr>
          <p:nvPr>
            <p:ph type="sldNum" sz="quarter" idx="3"/>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ahoma" panose="020B0604030504040204" pitchFamily="34" charset="0"/>
              </a:defRPr>
            </a:lvl1pPr>
          </a:lstStyle>
          <a:p>
            <a:pPr>
              <a:defRPr/>
            </a:pPr>
            <a:fld id="{12B3BD92-3A18-4DC8-ABE5-2D02DB127032}"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F2B44305-ED54-40FC-A7BC-10CEFB17ABCF}"/>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kumimoji="1" sz="1200">
                <a:latin typeface="Times New Roman" panose="02020603050405020304" pitchFamily="18" charset="0"/>
              </a:defRPr>
            </a:lvl1pPr>
          </a:lstStyle>
          <a:p>
            <a:pPr>
              <a:defRPr/>
            </a:pPr>
            <a:endParaRPr lang="en-US" altLang="zh-CN"/>
          </a:p>
        </p:txBody>
      </p:sp>
      <p:sp>
        <p:nvSpPr>
          <p:cNvPr id="358403" name="Rectangle 3">
            <a:extLst>
              <a:ext uri="{FF2B5EF4-FFF2-40B4-BE49-F238E27FC236}">
                <a16:creationId xmlns:a16="http://schemas.microsoft.com/office/drawing/2014/main" id="{FEC85577-D04F-45A9-B0D8-AD8CF16E3D84}"/>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endParaRPr lang="en-US" altLang="zh-CN"/>
          </a:p>
        </p:txBody>
      </p:sp>
      <p:sp>
        <p:nvSpPr>
          <p:cNvPr id="2052" name="Rectangle 4">
            <a:extLst>
              <a:ext uri="{FF2B5EF4-FFF2-40B4-BE49-F238E27FC236}">
                <a16:creationId xmlns:a16="http://schemas.microsoft.com/office/drawing/2014/main" id="{B5DC8FD9-B6CA-49D4-92F1-D098587D20ED}"/>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58405" name="Rectangle 5">
            <a:extLst>
              <a:ext uri="{FF2B5EF4-FFF2-40B4-BE49-F238E27FC236}">
                <a16:creationId xmlns:a16="http://schemas.microsoft.com/office/drawing/2014/main" id="{13C9D419-CC9A-4F08-A5B1-B1FB3BFFF1BA}"/>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58406" name="Rectangle 6">
            <a:extLst>
              <a:ext uri="{FF2B5EF4-FFF2-40B4-BE49-F238E27FC236}">
                <a16:creationId xmlns:a16="http://schemas.microsoft.com/office/drawing/2014/main" id="{2AB835E1-1B1B-42BE-9CB1-FA5E7C8BA263}"/>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kumimoji="1" sz="1200">
                <a:latin typeface="Times New Roman" panose="02020603050405020304" pitchFamily="18" charset="0"/>
              </a:defRPr>
            </a:lvl1pPr>
          </a:lstStyle>
          <a:p>
            <a:pPr>
              <a:defRPr/>
            </a:pPr>
            <a:endParaRPr lang="en-US" altLang="zh-CN"/>
          </a:p>
        </p:txBody>
      </p:sp>
      <p:sp>
        <p:nvSpPr>
          <p:cNvPr id="358407" name="Rectangle 7">
            <a:extLst>
              <a:ext uri="{FF2B5EF4-FFF2-40B4-BE49-F238E27FC236}">
                <a16:creationId xmlns:a16="http://schemas.microsoft.com/office/drawing/2014/main" id="{7AF2FA31-A714-48CE-B917-4059BDA15513}"/>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kumimoji="1" sz="1200">
                <a:latin typeface="Times New Roman" panose="02020603050405020304" pitchFamily="18" charset="0"/>
              </a:defRPr>
            </a:lvl1pPr>
          </a:lstStyle>
          <a:p>
            <a:pPr>
              <a:defRPr/>
            </a:pPr>
            <a:fld id="{32EA9CE6-B92D-471B-9826-7E22902C1E8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baike.baidu.com/item/%E5%BE%AE%E5%A4%84%E7%90%86%E5%99%A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7">
            <a:extLst>
              <a:ext uri="{FF2B5EF4-FFF2-40B4-BE49-F238E27FC236}">
                <a16:creationId xmlns:a16="http://schemas.microsoft.com/office/drawing/2014/main" id="{759C5A77-4C47-4B52-B1D0-76836F61D2A8}"/>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836318C-0DE2-4AC4-A2E3-92D8BC9B5CF2}" type="slidenum">
              <a:rPr lang="en-US" altLang="zh-CN" smtClean="0">
                <a:latin typeface="Times New Roman" panose="02020603050405020304" pitchFamily="18" charset="0"/>
              </a:rPr>
              <a:pPr/>
              <a:t>1</a:t>
            </a:fld>
            <a:endParaRPr lang="en-US" altLang="zh-CN">
              <a:latin typeface="Times New Roman" panose="02020603050405020304" pitchFamily="18" charset="0"/>
            </a:endParaRPr>
          </a:p>
        </p:txBody>
      </p:sp>
      <p:sp>
        <p:nvSpPr>
          <p:cNvPr id="5123" name="Rectangle 2">
            <a:extLst>
              <a:ext uri="{FF2B5EF4-FFF2-40B4-BE49-F238E27FC236}">
                <a16:creationId xmlns:a16="http://schemas.microsoft.com/office/drawing/2014/main" id="{F5F22C03-5C11-46AA-87DD-E8B3B7EE06DA}"/>
              </a:ext>
            </a:extLst>
          </p:cNvPr>
          <p:cNvSpPr>
            <a:spLocks noGrp="1" noRot="1" noChangeAspect="1" noChangeArrowheads="1" noTextEdit="1"/>
          </p:cNvSpPr>
          <p:nvPr>
            <p:ph type="sldImg"/>
          </p:nvPr>
        </p:nvSpPr>
        <p:spPr>
          <a:ln/>
        </p:spPr>
      </p:sp>
      <p:sp>
        <p:nvSpPr>
          <p:cNvPr id="5124" name="Rectangle 3">
            <a:extLst>
              <a:ext uri="{FF2B5EF4-FFF2-40B4-BE49-F238E27FC236}">
                <a16:creationId xmlns:a16="http://schemas.microsoft.com/office/drawing/2014/main" id="{BDC876CC-EFA0-4BA4-9DCB-C3A8B16892EE}"/>
              </a:ext>
            </a:extLst>
          </p:cNvPr>
          <p:cNvSpPr>
            <a:spLocks noGrp="1" noChangeArrowheads="1"/>
          </p:cNvSpPr>
          <p:nvPr>
            <p:ph type="body" idx="1"/>
          </p:nvPr>
        </p:nvSpPr>
        <p:spPr>
          <a:noFill/>
        </p:spPr>
        <p:txBody>
          <a:bodyPr/>
          <a:lstStyle/>
          <a:p>
            <a:pPr eaLnBrk="1" hangingPunct="1"/>
            <a:endParaRPr lang="zh-CN" altLang="zh-CN" b="1">
              <a:solidFill>
                <a:srgbClr val="0000CC"/>
              </a:solidFill>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zh-CN" altLang="en-US"/>
              <a:t>一、如果</a:t>
            </a:r>
            <a:r>
              <a:rPr lang="en-US" altLang="zh-CN"/>
              <a:t>Java SE 8</a:t>
            </a:r>
            <a:r>
              <a:rPr lang="zh-CN" altLang="en-US"/>
              <a:t>及之后的版本，想要更新的话，则需要付费：</a:t>
            </a:r>
            <a:endParaRPr lang="en-US" altLang="zh-CN"/>
          </a:p>
          <a:p>
            <a:pPr eaLnBrk="1" hangingPunct="1"/>
            <a:r>
              <a:rPr lang="en-US" altLang="zh-CN"/>
              <a:t>https://www.cnblogs.com/dengguangxue/p/11652777.html</a:t>
            </a:r>
            <a:endParaRPr lang="zh-CN" altLang="en-US"/>
          </a:p>
          <a:p>
            <a:endParaRPr kumimoji="1" lang="en-US" altLang="zh-CN" sz="1200" b="0" i="0" kern="1200">
              <a:solidFill>
                <a:schemeClr val="tx1"/>
              </a:solidFill>
              <a:effectLst/>
              <a:latin typeface="Times New Roman" panose="02020603050405020304" pitchFamily="18" charset="0"/>
              <a:ea typeface="宋体" panose="02010600030101010101" pitchFamily="2" charset="-122"/>
              <a:cs typeface="+mn-cs"/>
            </a:endParaRPr>
          </a:p>
          <a:p>
            <a:r>
              <a:rPr kumimoji="1" lang="zh-CN" altLang="en-US" sz="1200" b="0" i="0" kern="1200">
                <a:solidFill>
                  <a:schemeClr val="tx1"/>
                </a:solidFill>
                <a:effectLst/>
                <a:latin typeface="Times New Roman" panose="02020603050405020304" pitchFamily="18" charset="0"/>
                <a:ea typeface="宋体" panose="02010600030101010101" pitchFamily="2" charset="-122"/>
                <a:cs typeface="+mn-cs"/>
              </a:rPr>
              <a:t>二、</a:t>
            </a:r>
            <a:r>
              <a:rPr kumimoji="1" lang="en-US" altLang="zh-CN" sz="1200" b="0" i="0" kern="1200">
                <a:solidFill>
                  <a:schemeClr val="tx1"/>
                </a:solidFill>
                <a:effectLst/>
                <a:latin typeface="Times New Roman" panose="02020603050405020304" pitchFamily="18" charset="0"/>
                <a:ea typeface="宋体" panose="02010600030101010101" pitchFamily="2" charset="-122"/>
                <a:cs typeface="+mn-cs"/>
              </a:rPr>
              <a:t>OracleJDK </a:t>
            </a:r>
            <a:r>
              <a:rPr kumimoji="1" lang="zh-CN" altLang="en-US" sz="1200" b="0" i="0" kern="1200">
                <a:solidFill>
                  <a:schemeClr val="tx1"/>
                </a:solidFill>
                <a:effectLst/>
                <a:latin typeface="Times New Roman" panose="02020603050405020304" pitchFamily="18" charset="0"/>
                <a:ea typeface="宋体" panose="02010600030101010101" pitchFamily="2" charset="-122"/>
                <a:cs typeface="+mn-cs"/>
              </a:rPr>
              <a:t>收费是针对商业用途的，如果只是个人学习</a:t>
            </a:r>
            <a:r>
              <a:rPr kumimoji="1" lang="en-US" altLang="zh-CN" sz="1200" b="0" i="0" kern="1200">
                <a:solidFill>
                  <a:schemeClr val="tx1"/>
                </a:solidFill>
                <a:effectLst/>
                <a:latin typeface="Times New Roman" panose="02020603050405020304" pitchFamily="18" charset="0"/>
                <a:ea typeface="宋体" panose="02010600030101010101" pitchFamily="2" charset="-122"/>
                <a:cs typeface="+mn-cs"/>
              </a:rPr>
              <a:t>Java</a:t>
            </a:r>
            <a:r>
              <a:rPr kumimoji="1" lang="zh-CN" altLang="en-US" sz="1200" b="0" i="0" kern="1200">
                <a:solidFill>
                  <a:schemeClr val="tx1"/>
                </a:solidFill>
                <a:effectLst/>
                <a:latin typeface="Times New Roman" panose="02020603050405020304" pitchFamily="18" charset="0"/>
                <a:ea typeface="宋体" panose="02010600030101010101" pitchFamily="2" charset="-122"/>
                <a:cs typeface="+mn-cs"/>
              </a:rPr>
              <a:t>的话，没什么影响</a:t>
            </a:r>
            <a:r>
              <a:rPr kumimoji="1" lang="en-US" altLang="zh-CN" sz="1200" b="0" i="0" kern="1200">
                <a:solidFill>
                  <a:schemeClr val="tx1"/>
                </a:solidFill>
                <a:effectLst/>
                <a:latin typeface="Times New Roman" panose="02020603050405020304" pitchFamily="18" charset="0"/>
                <a:ea typeface="宋体" panose="02010600030101010101" pitchFamily="2" charset="-122"/>
                <a:cs typeface="+mn-cs"/>
              </a:rPr>
              <a:t>!</a:t>
            </a:r>
          </a:p>
          <a:p>
            <a:r>
              <a:rPr lang="zh-CN" altLang="en-US"/>
              <a:t>或者使用完全免费的</a:t>
            </a:r>
            <a:r>
              <a:rPr lang="en-US" altLang="zh-CN"/>
              <a:t>OpenJDK</a:t>
            </a:r>
          </a:p>
          <a:p>
            <a:endParaRPr lang="en-US" altLang="zh-CN"/>
          </a:p>
          <a:p>
            <a:r>
              <a:rPr lang="zh-CN" altLang="en-US"/>
              <a:t>三、</a:t>
            </a:r>
            <a:r>
              <a:rPr lang="en-US" altLang="zh-CN"/>
              <a:t>JDK8</a:t>
            </a:r>
            <a:r>
              <a:rPr lang="zh-CN" altLang="en-US"/>
              <a:t>最稳定，</a:t>
            </a:r>
            <a:r>
              <a:rPr lang="en-US" altLang="zh-CN"/>
              <a:t>JDK16</a:t>
            </a:r>
            <a:r>
              <a:rPr lang="zh-CN" altLang="en-US"/>
              <a:t>不是长期支持版</a:t>
            </a:r>
            <a:endParaRPr lang="en-US" altLang="zh-CN"/>
          </a:p>
          <a:p>
            <a:r>
              <a:rPr lang="en-US" altLang="zh-CN"/>
              <a:t>https://zhuanlan.zhihu.com/p/358026538</a:t>
            </a:r>
          </a:p>
        </p:txBody>
      </p:sp>
      <p:sp>
        <p:nvSpPr>
          <p:cNvPr id="4" name="灯片编号占位符 3"/>
          <p:cNvSpPr>
            <a:spLocks noGrp="1"/>
          </p:cNvSpPr>
          <p:nvPr>
            <p:ph type="sldNum" sz="quarter" idx="5"/>
          </p:nvPr>
        </p:nvSpPr>
        <p:spPr/>
        <p:txBody>
          <a:bodyPr/>
          <a:lstStyle/>
          <a:p>
            <a:pPr>
              <a:defRPr/>
            </a:pPr>
            <a:fld id="{32EA9CE6-B92D-471B-9826-7E22902C1E88}" type="slidenum">
              <a:rPr lang="en-US" altLang="zh-CN" smtClean="0"/>
              <a:pPr>
                <a:defRPr/>
              </a:pPr>
              <a:t>14</a:t>
            </a:fld>
            <a:endParaRPr lang="en-US" altLang="zh-CN"/>
          </a:p>
        </p:txBody>
      </p:sp>
    </p:spTree>
    <p:extLst>
      <p:ext uri="{BB962C8B-B14F-4D97-AF65-F5344CB8AC3E}">
        <p14:creationId xmlns:p14="http://schemas.microsoft.com/office/powerpoint/2010/main" val="843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a:extLst>
              <a:ext uri="{FF2B5EF4-FFF2-40B4-BE49-F238E27FC236}">
                <a16:creationId xmlns:a16="http://schemas.microsoft.com/office/drawing/2014/main" id="{4A51CE53-A810-4228-99EB-E85F0843A276}"/>
              </a:ext>
            </a:extLst>
          </p:cNvPr>
          <p:cNvSpPr>
            <a:spLocks noGrp="1" noRot="1" noChangeAspect="1" noChangeArrowheads="1" noTextEdit="1"/>
          </p:cNvSpPr>
          <p:nvPr>
            <p:ph type="sldImg"/>
          </p:nvPr>
        </p:nvSpPr>
        <p:spPr>
          <a:ln/>
        </p:spPr>
      </p:sp>
      <p:sp>
        <p:nvSpPr>
          <p:cNvPr id="33795" name="备注占位符 2">
            <a:extLst>
              <a:ext uri="{FF2B5EF4-FFF2-40B4-BE49-F238E27FC236}">
                <a16:creationId xmlns:a16="http://schemas.microsoft.com/office/drawing/2014/main" id="{4B96D8B2-CEAC-410A-8798-73C6F85F6F9B}"/>
              </a:ext>
            </a:extLst>
          </p:cNvPr>
          <p:cNvSpPr>
            <a:spLocks noGrp="1" noChangeArrowheads="1"/>
          </p:cNvSpPr>
          <p:nvPr>
            <p:ph type="body" idx="1"/>
          </p:nvPr>
        </p:nvSpPr>
        <p:spPr>
          <a:noFill/>
        </p:spPr>
        <p:txBody>
          <a:bodyPr/>
          <a:lstStyle/>
          <a:p>
            <a:r>
              <a:rPr lang="en-US" altLang="zh-CN"/>
              <a:t>jdk</a:t>
            </a:r>
            <a:r>
              <a:rPr lang="zh-CN" altLang="en-US"/>
              <a:t>下的</a:t>
            </a:r>
            <a:r>
              <a:rPr lang="en-US" altLang="zh-CN"/>
              <a:t>bin</a:t>
            </a:r>
            <a:r>
              <a:rPr lang="zh-CN" altLang="en-US"/>
              <a:t>用于开发；</a:t>
            </a:r>
            <a:endParaRPr lang="en-US" altLang="zh-CN"/>
          </a:p>
          <a:p>
            <a:r>
              <a:rPr lang="en-US" altLang="zh-CN"/>
              <a:t>jre</a:t>
            </a:r>
            <a:r>
              <a:rPr lang="zh-CN" altLang="en-US"/>
              <a:t>下的</a:t>
            </a:r>
            <a:r>
              <a:rPr lang="en-US" altLang="zh-CN"/>
              <a:t>bin</a:t>
            </a:r>
            <a:r>
              <a:rPr lang="zh-CN" altLang="en-US"/>
              <a:t>用于运行（所以里面没有</a:t>
            </a:r>
            <a:r>
              <a:rPr lang="en-US" altLang="zh-CN"/>
              <a:t>javac.exe</a:t>
            </a:r>
            <a:r>
              <a:rPr lang="zh-CN" altLang="en-US"/>
              <a:t>）</a:t>
            </a:r>
            <a:endParaRPr lang="en-US" altLang="zh-CN"/>
          </a:p>
          <a:p>
            <a:r>
              <a:rPr lang="en-US" altLang="zh-CN"/>
              <a:t>https://www.cnblogs.com/xiao-lei/p/9912308.html</a:t>
            </a:r>
            <a:endParaRPr lang="zh-CN" altLang="en-US"/>
          </a:p>
        </p:txBody>
      </p:sp>
      <p:sp>
        <p:nvSpPr>
          <p:cNvPr id="33796" name="灯片编号占位符 3">
            <a:extLst>
              <a:ext uri="{FF2B5EF4-FFF2-40B4-BE49-F238E27FC236}">
                <a16:creationId xmlns:a16="http://schemas.microsoft.com/office/drawing/2014/main" id="{55225798-65F0-4610-95BD-2226EA136743}"/>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1AE950F-A80C-4A3A-AAE5-D9EF1B1D9220}" type="slidenum">
              <a:rPr lang="en-US" altLang="zh-CN" smtClean="0">
                <a:latin typeface="Times New Roman" panose="02020603050405020304" pitchFamily="18" charset="0"/>
              </a:rPr>
              <a:pPr/>
              <a:t>19</a:t>
            </a:fld>
            <a:endParaRPr lang="en-US" altLang="zh-CN">
              <a:latin typeface="Times New Roman" panose="02020603050405020304" pitchFamily="18" charset="0"/>
            </a:endParaRPr>
          </a:p>
        </p:txBody>
      </p:sp>
    </p:spTree>
    <p:extLst>
      <p:ext uri="{BB962C8B-B14F-4D97-AF65-F5344CB8AC3E}">
        <p14:creationId xmlns:p14="http://schemas.microsoft.com/office/powerpoint/2010/main" val="7503748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后页的例子中，</a:t>
            </a:r>
            <a:r>
              <a:rPr lang="en-US" altLang="zh-CN"/>
              <a:t>java</a:t>
            </a:r>
            <a:r>
              <a:rPr lang="zh-CN" altLang="en-US"/>
              <a:t>命令可用而</a:t>
            </a:r>
            <a:r>
              <a:rPr lang="en-US" altLang="zh-CN"/>
              <a:t>javac</a:t>
            </a:r>
            <a:r>
              <a:rPr lang="zh-CN" altLang="en-US"/>
              <a:t>命令不可用，就是环境变量没有配置成功：</a:t>
            </a:r>
            <a:endParaRPr lang="en-US" altLang="zh-CN"/>
          </a:p>
          <a:p>
            <a:r>
              <a:rPr lang="en-US" altLang="zh-CN"/>
              <a:t>https://blog.csdn.net/ljwaheng/article/details/79187865</a:t>
            </a:r>
            <a:endParaRPr lang="zh-CN" altLang="en-US"/>
          </a:p>
        </p:txBody>
      </p:sp>
      <p:sp>
        <p:nvSpPr>
          <p:cNvPr id="4" name="灯片编号占位符 3"/>
          <p:cNvSpPr>
            <a:spLocks noGrp="1"/>
          </p:cNvSpPr>
          <p:nvPr>
            <p:ph type="sldNum" sz="quarter" idx="5"/>
          </p:nvPr>
        </p:nvSpPr>
        <p:spPr/>
        <p:txBody>
          <a:bodyPr/>
          <a:lstStyle/>
          <a:p>
            <a:pPr>
              <a:defRPr/>
            </a:pPr>
            <a:fld id="{32EA9CE6-B92D-471B-9826-7E22902C1E88}" type="slidenum">
              <a:rPr lang="en-US" altLang="zh-CN" smtClean="0"/>
              <a:pPr>
                <a:defRPr/>
              </a:pPr>
              <a:t>26</a:t>
            </a:fld>
            <a:endParaRPr lang="en-US" altLang="zh-CN"/>
          </a:p>
        </p:txBody>
      </p:sp>
    </p:spTree>
    <p:extLst>
      <p:ext uri="{BB962C8B-B14F-4D97-AF65-F5344CB8AC3E}">
        <p14:creationId xmlns:p14="http://schemas.microsoft.com/office/powerpoint/2010/main" val="1315615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a:extLst>
              <a:ext uri="{FF2B5EF4-FFF2-40B4-BE49-F238E27FC236}">
                <a16:creationId xmlns:a16="http://schemas.microsoft.com/office/drawing/2014/main" id="{563CEB66-3E13-4354-8A7F-F2BB8C99C344}"/>
              </a:ext>
            </a:extLst>
          </p:cNvPr>
          <p:cNvSpPr>
            <a:spLocks noGrp="1" noRot="1" noChangeAspect="1" noChangeArrowheads="1" noTextEdit="1"/>
          </p:cNvSpPr>
          <p:nvPr>
            <p:ph type="sldImg"/>
          </p:nvPr>
        </p:nvSpPr>
        <p:spPr>
          <a:ln/>
        </p:spPr>
      </p:sp>
      <p:sp>
        <p:nvSpPr>
          <p:cNvPr id="28675" name="备注占位符 2">
            <a:extLst>
              <a:ext uri="{FF2B5EF4-FFF2-40B4-BE49-F238E27FC236}">
                <a16:creationId xmlns:a16="http://schemas.microsoft.com/office/drawing/2014/main" id="{A2E29239-398B-4EE6-8D7C-30F907E0AF5A}"/>
              </a:ext>
            </a:extLst>
          </p:cNvPr>
          <p:cNvSpPr>
            <a:spLocks noGrp="1" noChangeArrowheads="1"/>
          </p:cNvSpPr>
          <p:nvPr>
            <p:ph type="body" idx="1"/>
          </p:nvPr>
        </p:nvSpPr>
        <p:spPr>
          <a:noFill/>
        </p:spPr>
        <p:txBody>
          <a:bodyPr/>
          <a:lstStyle/>
          <a:p>
            <a:r>
              <a:rPr lang="zh-CN" altLang="en-US"/>
              <a:t>模块声明的例子：</a:t>
            </a:r>
            <a:r>
              <a:rPr lang="en-US" altLang="zh-CN"/>
              <a:t>module com.foo.bar { }</a:t>
            </a:r>
            <a:endParaRPr lang="zh-CN" altLang="en-US"/>
          </a:p>
        </p:txBody>
      </p:sp>
      <p:sp>
        <p:nvSpPr>
          <p:cNvPr id="28676" name="灯片编号占位符 3">
            <a:extLst>
              <a:ext uri="{FF2B5EF4-FFF2-40B4-BE49-F238E27FC236}">
                <a16:creationId xmlns:a16="http://schemas.microsoft.com/office/drawing/2014/main" id="{DD2ED504-B9CF-4EA5-A5F8-E1CA423F171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1AE4E7-711F-442F-95CB-CC986FDD601B}" type="slidenum">
              <a:rPr lang="en-US" altLang="zh-CN" smtClean="0">
                <a:latin typeface="Times New Roman" panose="02020603050405020304" pitchFamily="18" charset="0"/>
              </a:rPr>
              <a:pPr/>
              <a:t>27</a:t>
            </a:fld>
            <a:endParaRPr lang="en-US" altLang="zh-CN">
              <a:latin typeface="Times New Roman" panose="02020603050405020304" pitchFamily="18"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图像占位符 1">
            <a:extLst>
              <a:ext uri="{FF2B5EF4-FFF2-40B4-BE49-F238E27FC236}">
                <a16:creationId xmlns:a16="http://schemas.microsoft.com/office/drawing/2014/main" id="{21CBA3A5-C39E-4E4D-A6E4-06F4A60F9A34}"/>
              </a:ext>
            </a:extLst>
          </p:cNvPr>
          <p:cNvSpPr>
            <a:spLocks noGrp="1" noRot="1" noChangeAspect="1" noChangeArrowheads="1" noTextEdit="1"/>
          </p:cNvSpPr>
          <p:nvPr>
            <p:ph type="sldImg"/>
          </p:nvPr>
        </p:nvSpPr>
        <p:spPr>
          <a:ln/>
        </p:spPr>
      </p:sp>
      <p:sp>
        <p:nvSpPr>
          <p:cNvPr id="30723" name="备注占位符 2">
            <a:extLst>
              <a:ext uri="{FF2B5EF4-FFF2-40B4-BE49-F238E27FC236}">
                <a16:creationId xmlns:a16="http://schemas.microsoft.com/office/drawing/2014/main" id="{72B1053D-EB34-405B-A91A-0D2A9393E9CE}"/>
              </a:ext>
            </a:extLst>
          </p:cNvPr>
          <p:cNvSpPr>
            <a:spLocks noGrp="1" noChangeArrowheads="1"/>
          </p:cNvSpPr>
          <p:nvPr>
            <p:ph type="body" idx="1"/>
          </p:nvPr>
        </p:nvSpPr>
        <p:spPr>
          <a:noFill/>
        </p:spPr>
        <p:txBody>
          <a:bodyPr/>
          <a:lstStyle/>
          <a:p>
            <a:r>
              <a:rPr lang="zh-CN" altLang="en-US"/>
              <a:t>环境变量的配置：</a:t>
            </a:r>
            <a:r>
              <a:rPr lang="en-US" altLang="zh-CN"/>
              <a:t>JAVA_HOME</a:t>
            </a:r>
            <a:r>
              <a:rPr lang="zh-CN" altLang="en-US"/>
              <a:t>，</a:t>
            </a:r>
            <a:r>
              <a:rPr lang="en-US" altLang="zh-CN"/>
              <a:t>lib</a:t>
            </a:r>
            <a:r>
              <a:rPr lang="zh-CN" altLang="en-US"/>
              <a:t>，</a:t>
            </a:r>
            <a:r>
              <a:rPr lang="en-US" altLang="zh-CN"/>
              <a:t>bin</a:t>
            </a:r>
            <a:endParaRPr lang="zh-CN" altLang="en-US"/>
          </a:p>
        </p:txBody>
      </p:sp>
      <p:sp>
        <p:nvSpPr>
          <p:cNvPr id="30724" name="灯片编号占位符 3">
            <a:extLst>
              <a:ext uri="{FF2B5EF4-FFF2-40B4-BE49-F238E27FC236}">
                <a16:creationId xmlns:a16="http://schemas.microsoft.com/office/drawing/2014/main" id="{FC70C6B5-F82B-4F0E-97AA-6078B24A7ED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8944D26-E4C8-4389-9466-3AFBEDA1BBAD}" type="slidenum">
              <a:rPr lang="en-US" altLang="zh-CN" smtClean="0">
                <a:latin typeface="Times New Roman" panose="02020603050405020304" pitchFamily="18" charset="0"/>
              </a:rPr>
              <a:pPr/>
              <a:t>28</a:t>
            </a:fld>
            <a:endParaRPr lang="en-US" altLang="zh-CN">
              <a:latin typeface="Times New Roman" panose="02020603050405020304"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a:extLst>
              <a:ext uri="{FF2B5EF4-FFF2-40B4-BE49-F238E27FC236}">
                <a16:creationId xmlns:a16="http://schemas.microsoft.com/office/drawing/2014/main" id="{BE82F04C-73E1-4910-B447-9F340EA47718}"/>
              </a:ext>
            </a:extLst>
          </p:cNvPr>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192A565-C5F8-44F7-BA00-EA6B1F9B29FD}" type="slidenum">
              <a:rPr lang="en-US" altLang="zh-CN" smtClean="0">
                <a:latin typeface="Times New Roman" panose="02020603050405020304" pitchFamily="18" charset="0"/>
              </a:rPr>
              <a:pPr/>
              <a:t>2</a:t>
            </a:fld>
            <a:endParaRPr lang="en-US" altLang="zh-CN">
              <a:latin typeface="Times New Roman" panose="02020603050405020304" pitchFamily="18" charset="0"/>
            </a:endParaRPr>
          </a:p>
        </p:txBody>
      </p:sp>
      <p:sp>
        <p:nvSpPr>
          <p:cNvPr id="7171" name="Rectangle 2">
            <a:extLst>
              <a:ext uri="{FF2B5EF4-FFF2-40B4-BE49-F238E27FC236}">
                <a16:creationId xmlns:a16="http://schemas.microsoft.com/office/drawing/2014/main" id="{0CE13944-EBFA-45DA-8E58-F6F3919A3388}"/>
              </a:ext>
            </a:extLst>
          </p:cNvPr>
          <p:cNvSpPr>
            <a:spLocks noGrp="1" noRot="1" noChangeAspect="1" noChangeArrowheads="1" noTextEdit="1"/>
          </p:cNvSpPr>
          <p:nvPr>
            <p:ph type="sldImg"/>
          </p:nvPr>
        </p:nvSpPr>
        <p:spPr>
          <a:ln/>
        </p:spPr>
      </p:sp>
      <p:sp>
        <p:nvSpPr>
          <p:cNvPr id="7172" name="Rectangle 3">
            <a:extLst>
              <a:ext uri="{FF2B5EF4-FFF2-40B4-BE49-F238E27FC236}">
                <a16:creationId xmlns:a16="http://schemas.microsoft.com/office/drawing/2014/main" id="{68326D1C-2C2F-4E19-AC27-7197CAECE4A9}"/>
              </a:ext>
            </a:extLst>
          </p:cNvPr>
          <p:cNvSpPr>
            <a:spLocks noGrp="1" noChangeArrowheads="1"/>
          </p:cNvSpPr>
          <p:nvPr>
            <p:ph type="body" idx="1"/>
          </p:nvPr>
        </p:nvSpPr>
        <p:spPr>
          <a:noFill/>
        </p:spPr>
        <p:txBody>
          <a:bodyPr/>
          <a:lstStyle/>
          <a:p>
            <a:pPr eaLnBrk="1" hangingPunct="1"/>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a:extLst>
              <a:ext uri="{FF2B5EF4-FFF2-40B4-BE49-F238E27FC236}">
                <a16:creationId xmlns:a16="http://schemas.microsoft.com/office/drawing/2014/main" id="{010BA894-5764-45FB-9D2E-F0DA2D0E85E1}"/>
              </a:ext>
            </a:extLst>
          </p:cNvPr>
          <p:cNvSpPr>
            <a:spLocks noGrp="1" noRot="1" noChangeAspect="1" noChangeArrowheads="1" noTextEdit="1"/>
          </p:cNvSpPr>
          <p:nvPr>
            <p:ph type="sldImg"/>
          </p:nvPr>
        </p:nvSpPr>
        <p:spPr>
          <a:ln/>
        </p:spPr>
      </p:sp>
      <p:sp>
        <p:nvSpPr>
          <p:cNvPr id="9219" name="备注占位符 2">
            <a:extLst>
              <a:ext uri="{FF2B5EF4-FFF2-40B4-BE49-F238E27FC236}">
                <a16:creationId xmlns:a16="http://schemas.microsoft.com/office/drawing/2014/main" id="{06E3D42D-FAB6-4640-9A92-0B04072CDC6B}"/>
              </a:ext>
            </a:extLst>
          </p:cNvPr>
          <p:cNvSpPr>
            <a:spLocks noGrp="1" noChangeArrowheads="1"/>
          </p:cNvSpPr>
          <p:nvPr>
            <p:ph type="body" idx="1"/>
          </p:nvPr>
        </p:nvSpPr>
        <p:spPr>
          <a:noFill/>
        </p:spPr>
        <p:txBody>
          <a:bodyPr/>
          <a:lstStyle/>
          <a:p>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1. JVM</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中的解释程序：即时编译器（</a:t>
            </a:r>
            <a:r>
              <a:rPr kumimoji="1" lang="en-US" altLang="zh-CN" sz="1200" b="0" i="0" kern="1200" dirty="0">
                <a:solidFill>
                  <a:schemeClr val="tx1"/>
                </a:solidFill>
                <a:effectLst/>
                <a:latin typeface="Times New Roman" panose="02020603050405020304" pitchFamily="18" charset="0"/>
                <a:ea typeface="宋体" panose="02010600030101010101" pitchFamily="2" charset="-122"/>
                <a:cs typeface="+mn-cs"/>
              </a:rPr>
              <a:t>Just In Time Compiler</a:t>
            </a:r>
            <a:r>
              <a:rPr kumimoji="1" lang="zh-CN" altLang="en-US" sz="1200" b="0" i="0" kern="1200" dirty="0">
                <a:solidFill>
                  <a:schemeClr val="tx1"/>
                </a:solidFill>
                <a:effectLst/>
                <a:latin typeface="Times New Roman" panose="02020603050405020304" pitchFamily="18" charset="0"/>
                <a:ea typeface="宋体" panose="02010600030101010101" pitchFamily="2" charset="-122"/>
                <a:cs typeface="+mn-cs"/>
              </a:rPr>
              <a:t>）</a:t>
            </a:r>
            <a:endParaRPr lang="en-US" altLang="zh-CN" dirty="0"/>
          </a:p>
          <a:p>
            <a:r>
              <a:rPr lang="en-US" altLang="zh-CN" dirty="0"/>
              <a:t>2. </a:t>
            </a:r>
            <a:r>
              <a:rPr lang="zh-CN" altLang="en-US" sz="1200" dirty="0"/>
              <a:t>即时编译方式：</a:t>
            </a:r>
            <a:r>
              <a:rPr lang="zh-CN" altLang="en-US" dirty="0"/>
              <a:t>运行时，</a:t>
            </a:r>
            <a:r>
              <a:rPr kumimoji="1" lang="zh-CN" altLang="en-US" sz="1200" dirty="0">
                <a:latin typeface="Times New Roman" panose="02020603050405020304" pitchFamily="18" charset="0"/>
              </a:rPr>
              <a:t>运行频率很高的代码</a:t>
            </a:r>
            <a:r>
              <a:rPr lang="zh-CN" altLang="en-US" dirty="0"/>
              <a:t>由 </a:t>
            </a:r>
            <a:r>
              <a:rPr lang="en-US" altLang="zh-CN" dirty="0"/>
              <a:t>JIT </a:t>
            </a:r>
            <a:r>
              <a:rPr lang="zh-CN" altLang="en-US" dirty="0"/>
              <a:t>翻译为目标机器指令（以 </a:t>
            </a:r>
            <a:r>
              <a:rPr lang="en-US" altLang="zh-CN" dirty="0"/>
              <a:t>method </a:t>
            </a:r>
            <a:r>
              <a:rPr lang="zh-CN" altLang="en-US" dirty="0"/>
              <a:t>为翻译单位，还会保存起来，第二次执行就不用翻译了）直接执行</a:t>
            </a:r>
          </a:p>
          <a:p>
            <a:r>
              <a:rPr lang="en-US" altLang="zh-CN" dirty="0"/>
              <a:t>3. Java</a:t>
            </a:r>
            <a:r>
              <a:rPr lang="zh-CN" altLang="en-US" dirty="0"/>
              <a:t>的编译过程，也称前端编译；其解释过程，也成后端编译。</a:t>
            </a:r>
            <a:endParaRPr lang="en-US" altLang="zh-CN" dirty="0"/>
          </a:p>
          <a:p>
            <a:r>
              <a:rPr kumimoji="1" lang="en"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JIT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处理的是热点代码（</a:t>
            </a:r>
            <a:r>
              <a:rPr kumimoji="1" lang="en"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hotspot code</a:t>
            </a:r>
            <a:r>
              <a:rPr kumimoji="1" lang="zh-CN" altLang="en" sz="1200" b="0" i="0" u="none" strike="noStrike" kern="1200" dirty="0">
                <a:solidFill>
                  <a:schemeClr val="tx1"/>
                </a:solidFill>
                <a:effectLst/>
                <a:latin typeface="Times New Roman" panose="02020603050405020304" pitchFamily="18" charset="0"/>
                <a:ea typeface="宋体" panose="02010600030101010101" pitchFamily="2" charset="-122"/>
                <a:cs typeface="+mn-cs"/>
              </a:rPr>
              <a: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或叫热门代码）。热点代码就是频繁执行的代码块，比如循环里面的代码。</a:t>
            </a:r>
            <a:r>
              <a:rPr kumimoji="1" lang="en"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JIT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有一套逻辑判断是否热点代码。</a:t>
            </a:r>
            <a:endParaRPr lang="en-US" altLang="zh-CN" dirty="0"/>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既然</a:t>
            </a:r>
            <a:r>
              <a:rPr kumimoji="1" lang="en" altLang="zh-CN" sz="1200" b="0" i="0" u="none" strike="noStrike" kern="1200" dirty="0">
                <a:solidFill>
                  <a:schemeClr val="tx1"/>
                </a:solidFill>
                <a:effectLst/>
                <a:latin typeface="Times New Roman" panose="02020603050405020304" pitchFamily="18" charset="0"/>
                <a:ea typeface="宋体" panose="02010600030101010101" pitchFamily="2" charset="-122"/>
                <a:cs typeface="+mn-cs"/>
              </a:rPr>
              <a:t>JIT</a:t>
            </a:r>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处理后的是机器能够快速执行的代码，为啥还要解释执行呢，干嘛不把全部代码编译成机器代码呢？</a:t>
            </a:r>
            <a:endParaRPr lang="en-US" altLang="zh-CN" dirty="0"/>
          </a:p>
          <a:p>
            <a:r>
              <a:rPr kumimoji="1" lang="zh-CN" altLang="en-US" sz="1200" b="0" i="0" u="none" strike="noStrike" kern="1200" dirty="0">
                <a:solidFill>
                  <a:schemeClr val="tx1"/>
                </a:solidFill>
                <a:effectLst/>
                <a:latin typeface="Times New Roman" panose="02020603050405020304" pitchFamily="18" charset="0"/>
                <a:ea typeface="宋体" panose="02010600030101010101" pitchFamily="2" charset="-122"/>
                <a:cs typeface="+mn-cs"/>
              </a:rPr>
              <a:t>由于编译本地代码比较费时间，而且编译后还要进行进一步的优化导致耗时更久；而解释器是能够立即解释字节码文件的，毕竟我们的应用放到服务器上的时候就已经是字节码文件了，解释器可以拿来直接用。而且解释器执行的时候占用的内存更小，在内存受限的场景难以使用编译器（比如手机上）。编译器会概率性地选择多数时候都能提升运行效率的手段进行优化，如果“优化”后发现还不如不优化（甚至执行有问题）就得“逆优化”，回退到解释执行状态。</a:t>
            </a:r>
            <a:endParaRPr lang="zh-CN" altLang="en-US" dirty="0"/>
          </a:p>
        </p:txBody>
      </p:sp>
      <p:sp>
        <p:nvSpPr>
          <p:cNvPr id="9220" name="灯片编号占位符 3">
            <a:extLst>
              <a:ext uri="{FF2B5EF4-FFF2-40B4-BE49-F238E27FC236}">
                <a16:creationId xmlns:a16="http://schemas.microsoft.com/office/drawing/2014/main" id="{62CC5F5E-AD94-4D39-BDC6-E75B7715EF8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F26E76E-A333-47C9-82AB-8279ECC08019}" type="slidenum">
              <a:rPr lang="en-US" altLang="zh-CN" smtClean="0">
                <a:latin typeface="Times New Roman" panose="02020603050405020304" pitchFamily="18" charset="0"/>
              </a:rPr>
              <a:pPr/>
              <a:t>3</a:t>
            </a:fld>
            <a:endParaRPr lang="en-US" altLang="zh-CN">
              <a:latin typeface="Times New Roman" panose="02020603050405020304" pitchFamily="18"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图像占位符 1">
            <a:extLst>
              <a:ext uri="{FF2B5EF4-FFF2-40B4-BE49-F238E27FC236}">
                <a16:creationId xmlns:a16="http://schemas.microsoft.com/office/drawing/2014/main" id="{9B562973-4771-4798-91E5-289A5775E723}"/>
              </a:ext>
            </a:extLst>
          </p:cNvPr>
          <p:cNvSpPr>
            <a:spLocks noGrp="1" noRot="1" noChangeAspect="1" noChangeArrowheads="1" noTextEdit="1"/>
          </p:cNvSpPr>
          <p:nvPr>
            <p:ph type="sldImg"/>
          </p:nvPr>
        </p:nvSpPr>
        <p:spPr>
          <a:ln/>
        </p:spPr>
      </p:sp>
      <p:sp>
        <p:nvSpPr>
          <p:cNvPr id="11267" name="备注占位符 2">
            <a:extLst>
              <a:ext uri="{FF2B5EF4-FFF2-40B4-BE49-F238E27FC236}">
                <a16:creationId xmlns:a16="http://schemas.microsoft.com/office/drawing/2014/main" id="{56E4DEBD-0C40-4C0A-9FCE-304507F1E90B}"/>
              </a:ext>
            </a:extLst>
          </p:cNvPr>
          <p:cNvSpPr>
            <a:spLocks noGrp="1" noChangeArrowheads="1"/>
          </p:cNvSpPr>
          <p:nvPr>
            <p:ph type="body" idx="1"/>
          </p:nvPr>
        </p:nvSpPr>
        <p:spPr>
          <a:noFill/>
        </p:spPr>
        <p:txBody>
          <a:bodyPr/>
          <a:lstStyle/>
          <a:p>
            <a:r>
              <a:rPr lang="en-US" altLang="zh-CN"/>
              <a:t>.cc</a:t>
            </a:r>
            <a:r>
              <a:rPr lang="zh-CN" altLang="en-US"/>
              <a:t>为</a:t>
            </a:r>
            <a:r>
              <a:rPr lang="en-US" altLang="zh-CN"/>
              <a:t>linux</a:t>
            </a:r>
            <a:r>
              <a:rPr lang="zh-CN" altLang="en-US"/>
              <a:t>下</a:t>
            </a:r>
            <a:r>
              <a:rPr lang="en-US" altLang="zh-CN"/>
              <a:t>C++</a:t>
            </a:r>
            <a:r>
              <a:rPr lang="zh-CN" altLang="en-US"/>
              <a:t>源文件</a:t>
            </a:r>
            <a:endParaRPr lang="en-US" altLang="zh-CN"/>
          </a:p>
          <a:p>
            <a:r>
              <a:rPr lang="en-US" altLang="zh-CN"/>
              <a:t>Linker Script</a:t>
            </a:r>
            <a:r>
              <a:rPr lang="zh-CN" altLang="en-US"/>
              <a:t>：链接脚本</a:t>
            </a:r>
          </a:p>
        </p:txBody>
      </p:sp>
      <p:sp>
        <p:nvSpPr>
          <p:cNvPr id="11268" name="灯片编号占位符 3">
            <a:extLst>
              <a:ext uri="{FF2B5EF4-FFF2-40B4-BE49-F238E27FC236}">
                <a16:creationId xmlns:a16="http://schemas.microsoft.com/office/drawing/2014/main" id="{A10B88DA-B641-4FA5-AD6B-3903383C21C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5F655EC-3346-4F73-BB3D-62DC98DAD714}" type="slidenum">
              <a:rPr lang="en-US" altLang="zh-CN" smtClean="0">
                <a:latin typeface="Times New Roman" panose="02020603050405020304" pitchFamily="18" charset="0"/>
              </a:rPr>
              <a:pPr/>
              <a:t>4</a:t>
            </a:fld>
            <a:endParaRPr lang="en-US" altLang="zh-CN">
              <a:latin typeface="Times New Roman" panose="02020603050405020304" pitchFamily="18"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图像占位符 1">
            <a:extLst>
              <a:ext uri="{FF2B5EF4-FFF2-40B4-BE49-F238E27FC236}">
                <a16:creationId xmlns:a16="http://schemas.microsoft.com/office/drawing/2014/main" id="{681EB39C-CCF1-49C1-990C-3293F4282C32}"/>
              </a:ext>
            </a:extLst>
          </p:cNvPr>
          <p:cNvSpPr>
            <a:spLocks noGrp="1" noRot="1" noChangeAspect="1" noChangeArrowheads="1" noTextEdit="1"/>
          </p:cNvSpPr>
          <p:nvPr>
            <p:ph type="sldImg"/>
          </p:nvPr>
        </p:nvSpPr>
        <p:spPr>
          <a:ln/>
        </p:spPr>
      </p:sp>
      <p:sp>
        <p:nvSpPr>
          <p:cNvPr id="15363" name="备注占位符 2">
            <a:extLst>
              <a:ext uri="{FF2B5EF4-FFF2-40B4-BE49-F238E27FC236}">
                <a16:creationId xmlns:a16="http://schemas.microsoft.com/office/drawing/2014/main" id="{8EC38338-38FB-45F6-A13A-CEAD97DFD7D8}"/>
              </a:ext>
            </a:extLst>
          </p:cNvPr>
          <p:cNvSpPr>
            <a:spLocks noGrp="1" noChangeArrowheads="1"/>
          </p:cNvSpPr>
          <p:nvPr>
            <p:ph type="body" idx="1"/>
          </p:nvPr>
        </p:nvSpPr>
        <p:spPr>
          <a:noFill/>
        </p:spPr>
        <p:txBody>
          <a:bodyPr/>
          <a:lstStyle/>
          <a:p>
            <a:r>
              <a:rPr lang="zh-CN" altLang="en-US"/>
              <a:t>全称为“可扩充处理器架构”（</a:t>
            </a:r>
            <a:r>
              <a:rPr lang="en-US" altLang="zh-CN"/>
              <a:t>Scalable Processor ARChitecture</a:t>
            </a:r>
            <a:r>
              <a:rPr lang="zh-CN" altLang="en-US"/>
              <a:t>），是</a:t>
            </a:r>
            <a:r>
              <a:rPr lang="en-US" altLang="zh-CN"/>
              <a:t>RISC</a:t>
            </a:r>
            <a:r>
              <a:rPr lang="zh-CN" altLang="en-US">
                <a:hlinkClick r:id="rId3"/>
              </a:rPr>
              <a:t>微处理器</a:t>
            </a:r>
            <a:r>
              <a:rPr lang="zh-CN" altLang="en-US"/>
              <a:t>架构之一，最早于</a:t>
            </a:r>
            <a:r>
              <a:rPr lang="en-US" altLang="zh-CN"/>
              <a:t>1985</a:t>
            </a:r>
            <a:r>
              <a:rPr lang="zh-CN" altLang="en-US"/>
              <a:t>年由</a:t>
            </a:r>
            <a:r>
              <a:rPr lang="en-US" altLang="zh-CN"/>
              <a:t>Sun</a:t>
            </a:r>
            <a:r>
              <a:rPr lang="zh-CN" altLang="en-US"/>
              <a:t>电脑所设计。</a:t>
            </a:r>
            <a:endParaRPr lang="en-US" altLang="zh-CN"/>
          </a:p>
          <a:p>
            <a:r>
              <a:rPr lang="en-US" altLang="zh-CN"/>
              <a:t>MIPS</a:t>
            </a:r>
            <a:r>
              <a:rPr lang="zh-CN" altLang="en-US"/>
              <a:t>架构（</a:t>
            </a:r>
            <a:r>
              <a:rPr lang="en-US" altLang="zh-CN"/>
              <a:t>Microprocessor without interlocked piped stages architecture</a:t>
            </a:r>
            <a:r>
              <a:rPr lang="zh-CN" altLang="en-US"/>
              <a:t>），是一种采取精简指令集（</a:t>
            </a:r>
            <a:r>
              <a:rPr lang="en-US" altLang="zh-CN"/>
              <a:t>RISC</a:t>
            </a:r>
            <a:r>
              <a:rPr lang="zh-CN" altLang="en-US"/>
              <a:t>）的处理器架构，</a:t>
            </a:r>
            <a:r>
              <a:rPr lang="en-US" altLang="zh-CN"/>
              <a:t>1981</a:t>
            </a:r>
            <a:r>
              <a:rPr lang="zh-CN" altLang="en-US"/>
              <a:t>年出现，由</a:t>
            </a:r>
            <a:r>
              <a:rPr lang="en-US" altLang="zh-CN"/>
              <a:t>MIPS</a:t>
            </a:r>
            <a:r>
              <a:rPr lang="zh-CN" altLang="en-US"/>
              <a:t>科技公司开发并授权，广泛被使用在许多电子产品、网络设备、个人娱乐装置与商业装置上。最早的</a:t>
            </a:r>
            <a:r>
              <a:rPr lang="en-US" altLang="zh-CN"/>
              <a:t>MIPS</a:t>
            </a:r>
            <a:r>
              <a:rPr lang="zh-CN" altLang="en-US"/>
              <a:t>架构是</a:t>
            </a:r>
            <a:r>
              <a:rPr lang="en-US" altLang="zh-CN"/>
              <a:t>32</a:t>
            </a:r>
            <a:r>
              <a:rPr lang="zh-CN" altLang="en-US"/>
              <a:t>位，最新的版本已经变成</a:t>
            </a:r>
            <a:r>
              <a:rPr lang="en-US" altLang="zh-CN"/>
              <a:t>64</a:t>
            </a:r>
            <a:r>
              <a:rPr lang="zh-CN" altLang="en-US"/>
              <a:t>位。</a:t>
            </a:r>
            <a:endParaRPr lang="en-US" altLang="zh-CN"/>
          </a:p>
          <a:p>
            <a:r>
              <a:rPr lang="en-US" altLang="zh-CN"/>
              <a:t>ppc:IBM POWER Architecture </a:t>
            </a:r>
            <a:r>
              <a:rPr lang="zh-CN" altLang="en-US"/>
              <a:t>体系</a:t>
            </a:r>
          </a:p>
        </p:txBody>
      </p:sp>
      <p:sp>
        <p:nvSpPr>
          <p:cNvPr id="15364" name="灯片编号占位符 3">
            <a:extLst>
              <a:ext uri="{FF2B5EF4-FFF2-40B4-BE49-F238E27FC236}">
                <a16:creationId xmlns:a16="http://schemas.microsoft.com/office/drawing/2014/main" id="{CB3BA594-51D2-4AF0-9B72-902CBE9E1E9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1300F1C-E1A0-491A-A900-A9115C2938B0}" type="slidenum">
              <a:rPr lang="en-US" altLang="zh-CN" smtClean="0">
                <a:latin typeface="Times New Roman" panose="02020603050405020304" pitchFamily="18" charset="0"/>
              </a:rPr>
              <a:pPr/>
              <a:t>7</a:t>
            </a:fld>
            <a:endParaRPr lang="en-US" altLang="zh-CN">
              <a:latin typeface="Times New Roman" panose="02020603050405020304" pitchFamily="18"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a:extLst>
              <a:ext uri="{FF2B5EF4-FFF2-40B4-BE49-F238E27FC236}">
                <a16:creationId xmlns:a16="http://schemas.microsoft.com/office/drawing/2014/main" id="{0E55EE4A-0961-4EB3-808E-F3F54A9E89A5}"/>
              </a:ext>
            </a:extLst>
          </p:cNvPr>
          <p:cNvSpPr>
            <a:spLocks noGrp="1" noRot="1" noChangeAspect="1" noChangeArrowheads="1" noTextEdit="1"/>
          </p:cNvSpPr>
          <p:nvPr>
            <p:ph type="sldImg"/>
          </p:nvPr>
        </p:nvSpPr>
        <p:spPr>
          <a:ln/>
        </p:spPr>
      </p:sp>
      <p:sp>
        <p:nvSpPr>
          <p:cNvPr id="17411" name="备注占位符 2">
            <a:extLst>
              <a:ext uri="{FF2B5EF4-FFF2-40B4-BE49-F238E27FC236}">
                <a16:creationId xmlns:a16="http://schemas.microsoft.com/office/drawing/2014/main" id="{5695C7E6-C814-4E32-8925-F17EB77801EC}"/>
              </a:ext>
            </a:extLst>
          </p:cNvPr>
          <p:cNvSpPr>
            <a:spLocks noGrp="1" noChangeArrowheads="1"/>
          </p:cNvSpPr>
          <p:nvPr>
            <p:ph type="body" idx="1"/>
          </p:nvPr>
        </p:nvSpPr>
        <p:spPr>
          <a:noFill/>
        </p:spPr>
        <p:txBody>
          <a:bodyPr/>
          <a:lstStyle/>
          <a:p>
            <a:endParaRPr lang="zh-CN" altLang="en-US"/>
          </a:p>
        </p:txBody>
      </p:sp>
      <p:sp>
        <p:nvSpPr>
          <p:cNvPr id="17412" name="灯片编号占位符 3">
            <a:extLst>
              <a:ext uri="{FF2B5EF4-FFF2-40B4-BE49-F238E27FC236}">
                <a16:creationId xmlns:a16="http://schemas.microsoft.com/office/drawing/2014/main" id="{E00057C8-2D90-476B-B0A6-5F1096AD46D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3D0C56A-0C53-4681-A2F9-FDE02D5C7922}" type="slidenum">
              <a:rPr lang="en-US" altLang="zh-CN" smtClean="0">
                <a:latin typeface="Times New Roman" panose="02020603050405020304" pitchFamily="18" charset="0"/>
              </a:rPr>
              <a:pPr/>
              <a:t>8</a:t>
            </a:fld>
            <a:endParaRPr lang="en-US" altLang="zh-CN">
              <a:latin typeface="Times New Roman" panose="02020603050405020304" pitchFamily="18"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a:t>Java Development Kit</a:t>
            </a:r>
            <a:endParaRPr lang="zh-CN" altLang="en-US" b="0"/>
          </a:p>
        </p:txBody>
      </p:sp>
      <p:sp>
        <p:nvSpPr>
          <p:cNvPr id="4" name="灯片编号占位符 3"/>
          <p:cNvSpPr>
            <a:spLocks noGrp="1"/>
          </p:cNvSpPr>
          <p:nvPr>
            <p:ph type="sldNum" sz="quarter" idx="5"/>
          </p:nvPr>
        </p:nvSpPr>
        <p:spPr/>
        <p:txBody>
          <a:bodyPr/>
          <a:lstStyle/>
          <a:p>
            <a:pPr>
              <a:defRPr/>
            </a:pPr>
            <a:fld id="{32EA9CE6-B92D-471B-9826-7E22902C1E88}" type="slidenum">
              <a:rPr lang="en-US" altLang="zh-CN" smtClean="0"/>
              <a:pPr>
                <a:defRPr/>
              </a:pPr>
              <a:t>10</a:t>
            </a:fld>
            <a:endParaRPr lang="en-US" altLang="zh-CN"/>
          </a:p>
        </p:txBody>
      </p:sp>
    </p:spTree>
    <p:extLst>
      <p:ext uri="{BB962C8B-B14F-4D97-AF65-F5344CB8AC3E}">
        <p14:creationId xmlns:p14="http://schemas.microsoft.com/office/powerpoint/2010/main" val="87955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32EA9CE6-B92D-471B-9826-7E22902C1E88}" type="slidenum">
              <a:rPr lang="en-US" altLang="zh-CN" smtClean="0"/>
              <a:pPr>
                <a:defRPr/>
              </a:pPr>
              <a:t>12</a:t>
            </a:fld>
            <a:endParaRPr lang="en-US" altLang="zh-CN"/>
          </a:p>
        </p:txBody>
      </p:sp>
    </p:spTree>
    <p:extLst>
      <p:ext uri="{BB962C8B-B14F-4D97-AF65-F5344CB8AC3E}">
        <p14:creationId xmlns:p14="http://schemas.microsoft.com/office/powerpoint/2010/main" val="14334406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dirty="0"/>
              <a:t>https://</a:t>
            </a:r>
            <a:r>
              <a:rPr kumimoji="1" lang="en" altLang="zh-CN" dirty="0" err="1"/>
              <a:t>www.jetbrains.com</a:t>
            </a:r>
            <a:r>
              <a:rPr kumimoji="1" lang="en" altLang="zh-CN"/>
              <a:t>/idea/download/#section=windows</a:t>
            </a:r>
            <a:endParaRPr kumimoji="1" lang="zh-CN" altLang="en-US"/>
          </a:p>
        </p:txBody>
      </p:sp>
      <p:sp>
        <p:nvSpPr>
          <p:cNvPr id="4" name="灯片编号占位符 3"/>
          <p:cNvSpPr>
            <a:spLocks noGrp="1"/>
          </p:cNvSpPr>
          <p:nvPr>
            <p:ph type="sldNum" sz="quarter" idx="5"/>
          </p:nvPr>
        </p:nvSpPr>
        <p:spPr/>
        <p:txBody>
          <a:bodyPr/>
          <a:lstStyle/>
          <a:p>
            <a:pPr>
              <a:defRPr/>
            </a:pPr>
            <a:fld id="{32EA9CE6-B92D-471B-9826-7E22902C1E88}" type="slidenum">
              <a:rPr lang="en-US" altLang="zh-CN" smtClean="0"/>
              <a:pPr>
                <a:defRPr/>
              </a:pPr>
              <a:t>13</a:t>
            </a:fld>
            <a:endParaRPr lang="en-US" altLang="zh-CN"/>
          </a:p>
        </p:txBody>
      </p:sp>
    </p:spTree>
    <p:extLst>
      <p:ext uri="{BB962C8B-B14F-4D97-AF65-F5344CB8AC3E}">
        <p14:creationId xmlns:p14="http://schemas.microsoft.com/office/powerpoint/2010/main" val="17609711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Rectangle 4">
            <a:extLst>
              <a:ext uri="{FF2B5EF4-FFF2-40B4-BE49-F238E27FC236}">
                <a16:creationId xmlns:a16="http://schemas.microsoft.com/office/drawing/2014/main" id="{CAF2AEDF-DAB7-41BC-8447-226A3E6F8E4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FFEAC365-592B-47B8-AB18-0EFDA318E2D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5D81227-C1C7-4186-8544-432D39441122}"/>
              </a:ext>
            </a:extLst>
          </p:cNvPr>
          <p:cNvSpPr>
            <a:spLocks noGrp="1" noChangeArrowheads="1"/>
          </p:cNvSpPr>
          <p:nvPr>
            <p:ph type="sldNum" sz="quarter" idx="12"/>
          </p:nvPr>
        </p:nvSpPr>
        <p:spPr>
          <a:ln/>
        </p:spPr>
        <p:txBody>
          <a:bodyPr/>
          <a:lstStyle>
            <a:lvl1pPr>
              <a:defRPr/>
            </a:lvl1pPr>
          </a:lstStyle>
          <a:p>
            <a:pPr>
              <a:defRPr/>
            </a:pPr>
            <a:fld id="{25D245A2-86C2-4055-991A-57AED47D6CEA}" type="slidenum">
              <a:rPr lang="en-US" altLang="zh-CN"/>
              <a:pPr>
                <a:defRPr/>
              </a:pPr>
              <a:t>‹#›</a:t>
            </a:fld>
            <a:endParaRPr lang="en-US" altLang="zh-CN"/>
          </a:p>
        </p:txBody>
      </p:sp>
    </p:spTree>
    <p:extLst>
      <p:ext uri="{BB962C8B-B14F-4D97-AF65-F5344CB8AC3E}">
        <p14:creationId xmlns:p14="http://schemas.microsoft.com/office/powerpoint/2010/main" val="1637067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2C6C780-F276-4616-AEA8-BE20C6C4E88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A4989DE1-3372-4D07-9BFC-2206A199247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2F1550E-8138-4E80-8647-4775FD882145}"/>
              </a:ext>
            </a:extLst>
          </p:cNvPr>
          <p:cNvSpPr>
            <a:spLocks noGrp="1" noChangeArrowheads="1"/>
          </p:cNvSpPr>
          <p:nvPr>
            <p:ph type="sldNum" sz="quarter" idx="12"/>
          </p:nvPr>
        </p:nvSpPr>
        <p:spPr>
          <a:ln/>
        </p:spPr>
        <p:txBody>
          <a:bodyPr/>
          <a:lstStyle>
            <a:lvl1pPr>
              <a:defRPr/>
            </a:lvl1pPr>
          </a:lstStyle>
          <a:p>
            <a:pPr>
              <a:defRPr/>
            </a:pPr>
            <a:fld id="{07536621-6530-411B-A87F-D29D0AC1BAF3}" type="slidenum">
              <a:rPr lang="en-US" altLang="zh-CN"/>
              <a:pPr>
                <a:defRPr/>
              </a:pPr>
              <a:t>‹#›</a:t>
            </a:fld>
            <a:endParaRPr lang="en-US" altLang="zh-CN"/>
          </a:p>
        </p:txBody>
      </p:sp>
    </p:spTree>
    <p:extLst>
      <p:ext uri="{BB962C8B-B14F-4D97-AF65-F5344CB8AC3E}">
        <p14:creationId xmlns:p14="http://schemas.microsoft.com/office/powerpoint/2010/main" val="31535459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9DE856F-0729-44DD-8960-99E15F0436F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214982B-CE3D-4628-8359-80410BFC00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94C73246-82C8-40C9-B2D7-460F13A90787}"/>
              </a:ext>
            </a:extLst>
          </p:cNvPr>
          <p:cNvSpPr>
            <a:spLocks noGrp="1" noChangeArrowheads="1"/>
          </p:cNvSpPr>
          <p:nvPr>
            <p:ph type="sldNum" sz="quarter" idx="12"/>
          </p:nvPr>
        </p:nvSpPr>
        <p:spPr>
          <a:ln/>
        </p:spPr>
        <p:txBody>
          <a:bodyPr/>
          <a:lstStyle>
            <a:lvl1pPr>
              <a:defRPr/>
            </a:lvl1pPr>
          </a:lstStyle>
          <a:p>
            <a:pPr>
              <a:defRPr/>
            </a:pPr>
            <a:fld id="{59779170-DF16-4D53-863D-B7068BD92FD1}" type="slidenum">
              <a:rPr lang="en-US" altLang="zh-CN"/>
              <a:pPr>
                <a:defRPr/>
              </a:pPr>
              <a:t>‹#›</a:t>
            </a:fld>
            <a:endParaRPr lang="en-US" altLang="zh-CN"/>
          </a:p>
        </p:txBody>
      </p:sp>
    </p:spTree>
    <p:extLst>
      <p:ext uri="{BB962C8B-B14F-4D97-AF65-F5344CB8AC3E}">
        <p14:creationId xmlns:p14="http://schemas.microsoft.com/office/powerpoint/2010/main" val="33458639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F1BA741-63A9-4B3C-ABBF-25F4215AD3A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7128418-3830-4BEB-8E34-B5E694CB0B2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9C009E0-C27F-4BFD-93D0-9CD3FA91B208}"/>
              </a:ext>
            </a:extLst>
          </p:cNvPr>
          <p:cNvSpPr>
            <a:spLocks noGrp="1" noChangeArrowheads="1"/>
          </p:cNvSpPr>
          <p:nvPr>
            <p:ph type="sldNum" sz="quarter" idx="12"/>
          </p:nvPr>
        </p:nvSpPr>
        <p:spPr>
          <a:ln/>
        </p:spPr>
        <p:txBody>
          <a:bodyPr/>
          <a:lstStyle>
            <a:lvl1pPr>
              <a:defRPr/>
            </a:lvl1pPr>
          </a:lstStyle>
          <a:p>
            <a:pPr>
              <a:defRPr/>
            </a:pPr>
            <a:fld id="{EEBC4340-90A1-43B1-98C3-C3FB67CA1262}" type="slidenum">
              <a:rPr lang="en-US" altLang="zh-CN"/>
              <a:pPr>
                <a:defRPr/>
              </a:pPr>
              <a:t>‹#›</a:t>
            </a:fld>
            <a:endParaRPr lang="en-US" altLang="zh-CN"/>
          </a:p>
        </p:txBody>
      </p:sp>
    </p:spTree>
    <p:extLst>
      <p:ext uri="{BB962C8B-B14F-4D97-AF65-F5344CB8AC3E}">
        <p14:creationId xmlns:p14="http://schemas.microsoft.com/office/powerpoint/2010/main" val="40367823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CB0E8FBD-4F75-470A-9BEF-5FF90B2EFC3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A8DDD90-6C70-4DF5-B927-F79B27B0A84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ACCD352-CF5B-4B48-A841-E643654D7600}"/>
              </a:ext>
            </a:extLst>
          </p:cNvPr>
          <p:cNvSpPr>
            <a:spLocks noGrp="1" noChangeArrowheads="1"/>
          </p:cNvSpPr>
          <p:nvPr>
            <p:ph type="sldNum" sz="quarter" idx="12"/>
          </p:nvPr>
        </p:nvSpPr>
        <p:spPr>
          <a:ln/>
        </p:spPr>
        <p:txBody>
          <a:bodyPr/>
          <a:lstStyle>
            <a:lvl1pPr>
              <a:defRPr/>
            </a:lvl1pPr>
          </a:lstStyle>
          <a:p>
            <a:pPr>
              <a:defRPr/>
            </a:pPr>
            <a:fld id="{E31A66FD-87D9-47ED-BDCF-E0557AB8A220}" type="slidenum">
              <a:rPr lang="en-US" altLang="zh-CN"/>
              <a:pPr>
                <a:defRPr/>
              </a:pPr>
              <a:t>‹#›</a:t>
            </a:fld>
            <a:endParaRPr lang="en-US" altLang="zh-CN"/>
          </a:p>
        </p:txBody>
      </p:sp>
    </p:spTree>
    <p:extLst>
      <p:ext uri="{BB962C8B-B14F-4D97-AF65-F5344CB8AC3E}">
        <p14:creationId xmlns:p14="http://schemas.microsoft.com/office/powerpoint/2010/main" val="7133269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3D595DEE-63F8-4224-9090-475B38715CD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2944D4C7-2834-496A-BC0D-50ADBFB6DF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0FEB1D68-D8C1-47EB-AFF8-38DA95F96433}"/>
              </a:ext>
            </a:extLst>
          </p:cNvPr>
          <p:cNvSpPr>
            <a:spLocks noGrp="1" noChangeArrowheads="1"/>
          </p:cNvSpPr>
          <p:nvPr>
            <p:ph type="sldNum" sz="quarter" idx="12"/>
          </p:nvPr>
        </p:nvSpPr>
        <p:spPr>
          <a:ln/>
        </p:spPr>
        <p:txBody>
          <a:bodyPr/>
          <a:lstStyle>
            <a:lvl1pPr>
              <a:defRPr/>
            </a:lvl1pPr>
          </a:lstStyle>
          <a:p>
            <a:pPr>
              <a:defRPr/>
            </a:pPr>
            <a:fld id="{7FC51FFE-0E72-4548-A40A-14A1533583D3}" type="slidenum">
              <a:rPr lang="en-US" altLang="zh-CN"/>
              <a:pPr>
                <a:defRPr/>
              </a:pPr>
              <a:t>‹#›</a:t>
            </a:fld>
            <a:endParaRPr lang="en-US" altLang="zh-CN"/>
          </a:p>
        </p:txBody>
      </p:sp>
    </p:spTree>
    <p:extLst>
      <p:ext uri="{BB962C8B-B14F-4D97-AF65-F5344CB8AC3E}">
        <p14:creationId xmlns:p14="http://schemas.microsoft.com/office/powerpoint/2010/main" val="31394481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4B161A54-493C-4317-8F69-D4702F1A66D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EED59C4B-C636-447C-BAB5-6346B1F11CC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D5A9E603-FEAF-4984-889A-4A87405B0753}"/>
              </a:ext>
            </a:extLst>
          </p:cNvPr>
          <p:cNvSpPr>
            <a:spLocks noGrp="1" noChangeArrowheads="1"/>
          </p:cNvSpPr>
          <p:nvPr>
            <p:ph type="sldNum" sz="quarter" idx="12"/>
          </p:nvPr>
        </p:nvSpPr>
        <p:spPr>
          <a:ln/>
        </p:spPr>
        <p:txBody>
          <a:bodyPr/>
          <a:lstStyle>
            <a:lvl1pPr>
              <a:defRPr/>
            </a:lvl1pPr>
          </a:lstStyle>
          <a:p>
            <a:pPr>
              <a:defRPr/>
            </a:pPr>
            <a:fld id="{9AC5296D-BB0F-4C91-A88B-35C06ACF6C71}" type="slidenum">
              <a:rPr lang="en-US" altLang="zh-CN"/>
              <a:pPr>
                <a:defRPr/>
              </a:pPr>
              <a:t>‹#›</a:t>
            </a:fld>
            <a:endParaRPr lang="en-US" altLang="zh-CN"/>
          </a:p>
        </p:txBody>
      </p:sp>
    </p:spTree>
    <p:extLst>
      <p:ext uri="{BB962C8B-B14F-4D97-AF65-F5344CB8AC3E}">
        <p14:creationId xmlns:p14="http://schemas.microsoft.com/office/powerpoint/2010/main" val="9625359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01423048-0415-4E68-B4A7-1C08E75644F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3962C2CB-A686-4672-98A6-B756E70BF98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65D27B5C-C4DD-42DC-A6BB-2F7760C46B61}"/>
              </a:ext>
            </a:extLst>
          </p:cNvPr>
          <p:cNvSpPr>
            <a:spLocks noGrp="1" noChangeArrowheads="1"/>
          </p:cNvSpPr>
          <p:nvPr>
            <p:ph type="sldNum" sz="quarter" idx="12"/>
          </p:nvPr>
        </p:nvSpPr>
        <p:spPr>
          <a:ln/>
        </p:spPr>
        <p:txBody>
          <a:bodyPr/>
          <a:lstStyle>
            <a:lvl1pPr>
              <a:defRPr/>
            </a:lvl1pPr>
          </a:lstStyle>
          <a:p>
            <a:pPr>
              <a:defRPr/>
            </a:pPr>
            <a:fld id="{9BDDB635-A78E-4DE9-B63A-48AF4F6ECE47}" type="slidenum">
              <a:rPr lang="en-US" altLang="zh-CN"/>
              <a:pPr>
                <a:defRPr/>
              </a:pPr>
              <a:t>‹#›</a:t>
            </a:fld>
            <a:endParaRPr lang="en-US" altLang="zh-CN"/>
          </a:p>
        </p:txBody>
      </p:sp>
    </p:spTree>
    <p:extLst>
      <p:ext uri="{BB962C8B-B14F-4D97-AF65-F5344CB8AC3E}">
        <p14:creationId xmlns:p14="http://schemas.microsoft.com/office/powerpoint/2010/main" val="22268989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49881EF2-2305-4C8A-9DB4-A1631E3CFDC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79336584-B11B-4D99-92E5-B85E3DD0BEC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EC4CB3BA-2821-4135-9701-CE19735E3BB1}"/>
              </a:ext>
            </a:extLst>
          </p:cNvPr>
          <p:cNvSpPr>
            <a:spLocks noGrp="1" noChangeArrowheads="1"/>
          </p:cNvSpPr>
          <p:nvPr>
            <p:ph type="sldNum" sz="quarter" idx="12"/>
          </p:nvPr>
        </p:nvSpPr>
        <p:spPr>
          <a:ln/>
        </p:spPr>
        <p:txBody>
          <a:bodyPr/>
          <a:lstStyle>
            <a:lvl1pPr>
              <a:defRPr/>
            </a:lvl1pPr>
          </a:lstStyle>
          <a:p>
            <a:pPr>
              <a:defRPr/>
            </a:pPr>
            <a:fld id="{463F1D88-A458-4357-BC63-84A590957CE8}" type="slidenum">
              <a:rPr lang="en-US" altLang="zh-CN"/>
              <a:pPr>
                <a:defRPr/>
              </a:pPr>
              <a:t>‹#›</a:t>
            </a:fld>
            <a:endParaRPr lang="en-US" altLang="zh-CN"/>
          </a:p>
        </p:txBody>
      </p:sp>
    </p:spTree>
    <p:extLst>
      <p:ext uri="{BB962C8B-B14F-4D97-AF65-F5344CB8AC3E}">
        <p14:creationId xmlns:p14="http://schemas.microsoft.com/office/powerpoint/2010/main" val="4197357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7826C525-E81C-4274-8CDD-1C6627D8013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4ED3EC1A-4120-4ED6-A9B7-7378B88054C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19774BA-38DE-424A-8F74-892C31ABC64C}"/>
              </a:ext>
            </a:extLst>
          </p:cNvPr>
          <p:cNvSpPr>
            <a:spLocks noGrp="1" noChangeArrowheads="1"/>
          </p:cNvSpPr>
          <p:nvPr>
            <p:ph type="sldNum" sz="quarter" idx="12"/>
          </p:nvPr>
        </p:nvSpPr>
        <p:spPr>
          <a:ln/>
        </p:spPr>
        <p:txBody>
          <a:bodyPr/>
          <a:lstStyle>
            <a:lvl1pPr>
              <a:defRPr/>
            </a:lvl1pPr>
          </a:lstStyle>
          <a:p>
            <a:pPr>
              <a:defRPr/>
            </a:pPr>
            <a:fld id="{89B4D001-8255-4BFD-BBCC-E383C2D66078}" type="slidenum">
              <a:rPr lang="en-US" altLang="zh-CN"/>
              <a:pPr>
                <a:defRPr/>
              </a:pPr>
              <a:t>‹#›</a:t>
            </a:fld>
            <a:endParaRPr lang="en-US" altLang="zh-CN"/>
          </a:p>
        </p:txBody>
      </p:sp>
    </p:spTree>
    <p:extLst>
      <p:ext uri="{BB962C8B-B14F-4D97-AF65-F5344CB8AC3E}">
        <p14:creationId xmlns:p14="http://schemas.microsoft.com/office/powerpoint/2010/main" val="8943717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148B6046-5223-4F6E-853A-1F913D94DCD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95B53C51-82A6-474E-9345-801E4E3E02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1468D0B9-D681-4869-814D-21242219A9F7}"/>
              </a:ext>
            </a:extLst>
          </p:cNvPr>
          <p:cNvSpPr>
            <a:spLocks noGrp="1" noChangeArrowheads="1"/>
          </p:cNvSpPr>
          <p:nvPr>
            <p:ph type="sldNum" sz="quarter" idx="12"/>
          </p:nvPr>
        </p:nvSpPr>
        <p:spPr>
          <a:ln/>
        </p:spPr>
        <p:txBody>
          <a:bodyPr/>
          <a:lstStyle>
            <a:lvl1pPr>
              <a:defRPr/>
            </a:lvl1pPr>
          </a:lstStyle>
          <a:p>
            <a:pPr>
              <a:defRPr/>
            </a:pPr>
            <a:fld id="{EA6EF7D3-4579-4632-8B9C-0B463F1A150C}" type="slidenum">
              <a:rPr lang="en-US" altLang="zh-CN"/>
              <a:pPr>
                <a:defRPr/>
              </a:pPr>
              <a:t>‹#›</a:t>
            </a:fld>
            <a:endParaRPr lang="en-US" altLang="zh-CN"/>
          </a:p>
        </p:txBody>
      </p:sp>
    </p:spTree>
    <p:extLst>
      <p:ext uri="{BB962C8B-B14F-4D97-AF65-F5344CB8AC3E}">
        <p14:creationId xmlns:p14="http://schemas.microsoft.com/office/powerpoint/2010/main" val="38195607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720762CF-54A4-4418-806E-36B1F462D191}"/>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9F2A168C-5729-495E-9587-75D2087599B5}"/>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70692" name="Rectangle 4">
            <a:extLst>
              <a:ext uri="{FF2B5EF4-FFF2-40B4-BE49-F238E27FC236}">
                <a16:creationId xmlns:a16="http://schemas.microsoft.com/office/drawing/2014/main" id="{5CDD7D32-7754-45B2-AAD2-56FA9C71925A}"/>
              </a:ext>
            </a:extLst>
          </p:cNvPr>
          <p:cNvSpPr>
            <a:spLocks noGrp="1" noChangeArrowheads="1"/>
          </p:cNvSpPr>
          <p:nvPr>
            <p:ph type="dt" sz="half" idx="2"/>
          </p:nvPr>
        </p:nvSpPr>
        <p:spPr bwMode="auto">
          <a:xfrm>
            <a:off x="457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370693" name="Rectangle 5">
            <a:extLst>
              <a:ext uri="{FF2B5EF4-FFF2-40B4-BE49-F238E27FC236}">
                <a16:creationId xmlns:a16="http://schemas.microsoft.com/office/drawing/2014/main" id="{D144FE40-0E82-467F-8EE0-C2381913CA54}"/>
              </a:ext>
            </a:extLst>
          </p:cNvPr>
          <p:cNvSpPr>
            <a:spLocks noGrp="1" noChangeArrowheads="1"/>
          </p:cNvSpPr>
          <p:nvPr>
            <p:ph type="ftr" sz="quarter" idx="3"/>
          </p:nvPr>
        </p:nvSpPr>
        <p:spPr bwMode="auto">
          <a:xfrm>
            <a:off x="3124200" y="6245225"/>
            <a:ext cx="2895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370694" name="Rectangle 6">
            <a:extLst>
              <a:ext uri="{FF2B5EF4-FFF2-40B4-BE49-F238E27FC236}">
                <a16:creationId xmlns:a16="http://schemas.microsoft.com/office/drawing/2014/main" id="{1BE7BACD-641D-453F-88C6-935CE046EB36}"/>
              </a:ext>
            </a:extLst>
          </p:cNvPr>
          <p:cNvSpPr>
            <a:spLocks noGrp="1" noChangeArrowheads="1"/>
          </p:cNvSpPr>
          <p:nvPr>
            <p:ph type="sldNum" sz="quarter" idx="4"/>
          </p:nvPr>
        </p:nvSpPr>
        <p:spPr bwMode="auto">
          <a:xfrm>
            <a:off x="6553200" y="6245225"/>
            <a:ext cx="21336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E91CD422-560F-4B37-B4BC-BDC6519CDB0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jetbrains.com/ide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slideLayout" Target="../slideLayouts/slideLayout7.xml"/><Relationship Id="rId5" Type="http://schemas.openxmlformats.org/officeDocument/2006/relationships/image" Target="../media/image12.tiff"/><Relationship Id="rId4" Type="http://schemas.openxmlformats.org/officeDocument/2006/relationships/image" Target="../media/image11.tiff"/></Relationships>
</file>

<file path=ppt/slides/_rels/slide17.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tiff"/><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tif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B863B92B-A62A-48F3-B4A4-94A9415F1A95}"/>
              </a:ext>
            </a:extLst>
          </p:cNvPr>
          <p:cNvSpPr>
            <a:spLocks noGrp="1" noChangeArrowheads="1"/>
          </p:cNvSpPr>
          <p:nvPr>
            <p:ph type="title"/>
          </p:nvPr>
        </p:nvSpPr>
        <p:spPr>
          <a:noFill/>
        </p:spPr>
        <p:txBody>
          <a:bodyPr/>
          <a:lstStyle/>
          <a:p>
            <a:pPr eaLnBrk="1" hangingPunct="1"/>
            <a:r>
              <a:rPr lang="zh-CN" altLang="en-US" sz="4000">
                <a:solidFill>
                  <a:srgbClr val="FF0066"/>
                </a:solidFill>
                <a:ea typeface="华文琥珀" panose="02010800040101010101" pitchFamily="2" charset="-122"/>
              </a:rPr>
              <a:t>第 一章</a:t>
            </a:r>
            <a:r>
              <a:rPr lang="zh-CN" altLang="en-US" sz="4800">
                <a:solidFill>
                  <a:srgbClr val="FF0066"/>
                </a:solidFill>
                <a:ea typeface="华文琥珀" panose="02010800040101010101" pitchFamily="2" charset="-122"/>
              </a:rPr>
              <a:t> </a:t>
            </a:r>
            <a:r>
              <a:rPr lang="zh-CN" altLang="en-US" sz="4000"/>
              <a:t> </a:t>
            </a:r>
            <a:r>
              <a:rPr lang="en-US" altLang="zh-CN" sz="4000" b="1">
                <a:solidFill>
                  <a:srgbClr val="FF0066"/>
                </a:solidFill>
              </a:rPr>
              <a:t>Java </a:t>
            </a:r>
            <a:r>
              <a:rPr lang="zh-CN" altLang="en-US" sz="4000" b="1">
                <a:solidFill>
                  <a:srgbClr val="FF0066"/>
                </a:solidFill>
              </a:rPr>
              <a:t>简介</a:t>
            </a:r>
            <a:br>
              <a:rPr lang="zh-CN" altLang="en-US" sz="4000" b="1">
                <a:solidFill>
                  <a:srgbClr val="FF0066"/>
                </a:solidFill>
              </a:rPr>
            </a:br>
            <a:endParaRPr lang="zh-CN" altLang="en-US" sz="2800" b="1">
              <a:solidFill>
                <a:srgbClr val="FF0066"/>
              </a:solidFill>
            </a:endParaRPr>
          </a:p>
        </p:txBody>
      </p:sp>
      <p:sp>
        <p:nvSpPr>
          <p:cNvPr id="4099" name="Rectangle 3">
            <a:extLst>
              <a:ext uri="{FF2B5EF4-FFF2-40B4-BE49-F238E27FC236}">
                <a16:creationId xmlns:a16="http://schemas.microsoft.com/office/drawing/2014/main" id="{60256ED4-C7A8-4EBE-A39D-68AA8F365FE6}"/>
              </a:ext>
            </a:extLst>
          </p:cNvPr>
          <p:cNvSpPr>
            <a:spLocks noGrp="1" noChangeArrowheads="1"/>
          </p:cNvSpPr>
          <p:nvPr>
            <p:ph type="body" idx="1"/>
          </p:nvPr>
        </p:nvSpPr>
        <p:spPr/>
        <p:txBody>
          <a:bodyPr/>
          <a:lstStyle/>
          <a:p>
            <a:pPr marL="609600" indent="-609600" eaLnBrk="1" hangingPunct="1">
              <a:lnSpc>
                <a:spcPct val="90000"/>
              </a:lnSpc>
              <a:buFontTx/>
              <a:buNone/>
            </a:pPr>
            <a:r>
              <a:rPr lang="en-US" altLang="zh-CN" sz="2800" b="1" dirty="0"/>
              <a:t>1.1	 Java </a:t>
            </a:r>
            <a:r>
              <a:rPr lang="zh-CN" altLang="en-US" sz="2800" b="1" dirty="0"/>
              <a:t>的历史</a:t>
            </a:r>
            <a:r>
              <a:rPr lang="zh-CN" altLang="en-US" sz="2800" dirty="0"/>
              <a:t> </a:t>
            </a:r>
          </a:p>
          <a:p>
            <a:pPr marL="609600" indent="-609600" eaLnBrk="1" hangingPunct="1">
              <a:lnSpc>
                <a:spcPct val="90000"/>
              </a:lnSpc>
              <a:buFontTx/>
              <a:buNone/>
            </a:pPr>
            <a:r>
              <a:rPr lang="en-US" altLang="zh-CN" sz="2800" b="1" dirty="0"/>
              <a:t>1.2	 Java </a:t>
            </a:r>
            <a:r>
              <a:rPr lang="zh-CN" altLang="en-US" sz="2800" b="1" dirty="0"/>
              <a:t>的工作原理</a:t>
            </a:r>
            <a:r>
              <a:rPr lang="zh-CN" altLang="en-US" sz="2800" dirty="0"/>
              <a:t> </a:t>
            </a:r>
          </a:p>
          <a:p>
            <a:pPr marL="609600" indent="-609600" eaLnBrk="1" hangingPunct="1">
              <a:lnSpc>
                <a:spcPct val="90000"/>
              </a:lnSpc>
              <a:buFontTx/>
              <a:buNone/>
            </a:pPr>
            <a:r>
              <a:rPr lang="en-US" altLang="zh-CN" sz="2800" b="1" dirty="0"/>
              <a:t>1.3	 Java </a:t>
            </a:r>
            <a:r>
              <a:rPr lang="zh-CN" altLang="en-US" sz="2800" b="1" dirty="0"/>
              <a:t>的特点</a:t>
            </a:r>
            <a:endParaRPr lang="zh-CN" altLang="en-US" sz="2800" dirty="0"/>
          </a:p>
          <a:p>
            <a:pPr marL="609600" indent="-609600" eaLnBrk="1" hangingPunct="1">
              <a:lnSpc>
                <a:spcPct val="90000"/>
              </a:lnSpc>
              <a:buFontTx/>
              <a:buNone/>
            </a:pPr>
            <a:r>
              <a:rPr lang="en-US" altLang="zh-CN" sz="2800" b="1" dirty="0"/>
              <a:t>1.4  Java </a:t>
            </a:r>
            <a:r>
              <a:rPr lang="zh-CN" altLang="en-US" sz="2800" b="1" dirty="0"/>
              <a:t>的运行平台</a:t>
            </a:r>
            <a:r>
              <a:rPr lang="zh-CN" altLang="en-US" sz="2800" dirty="0"/>
              <a:t> </a:t>
            </a:r>
          </a:p>
          <a:p>
            <a:pPr marL="609600" indent="-609600" eaLnBrk="1" hangingPunct="1">
              <a:lnSpc>
                <a:spcPct val="90000"/>
              </a:lnSpc>
              <a:buFontTx/>
              <a:buNone/>
            </a:pPr>
            <a:r>
              <a:rPr lang="en-US" altLang="zh-CN" sz="2800" b="1" dirty="0"/>
              <a:t>1.5  Java </a:t>
            </a:r>
            <a:r>
              <a:rPr lang="zh-CN" altLang="en-US" sz="2800" b="1" dirty="0"/>
              <a:t>的开发环境</a:t>
            </a:r>
            <a:endParaRPr lang="zh-CN" altLang="en-US" sz="2800" dirty="0"/>
          </a:p>
          <a:p>
            <a:pPr marL="609600" indent="-609600" eaLnBrk="1" hangingPunct="1">
              <a:lnSpc>
                <a:spcPct val="90000"/>
              </a:lnSpc>
              <a:buFontTx/>
              <a:buNone/>
            </a:pPr>
            <a:r>
              <a:rPr lang="en-US" altLang="zh-CN" sz="2800" b="1" dirty="0"/>
              <a:t>1.6	 Java </a:t>
            </a:r>
            <a:r>
              <a:rPr lang="zh-CN" altLang="en-US" sz="2800" b="1" dirty="0"/>
              <a:t>工具包的安装与配置</a:t>
            </a:r>
          </a:p>
          <a:p>
            <a:pPr marL="609600" indent="-609600" eaLnBrk="1" hangingPunct="1">
              <a:lnSpc>
                <a:spcPct val="90000"/>
              </a:lnSpc>
              <a:buFontTx/>
              <a:buNone/>
            </a:pPr>
            <a:r>
              <a:rPr lang="en-US" altLang="zh-CN" sz="2800" b="1" dirty="0"/>
              <a:t>1.7 	 </a:t>
            </a:r>
            <a:r>
              <a:rPr lang="zh-CN" altLang="en-US" sz="2800" b="1" dirty="0"/>
              <a:t>初识 </a:t>
            </a:r>
            <a:r>
              <a:rPr lang="en-US" altLang="zh-CN" sz="2800" b="1" dirty="0"/>
              <a:t>Java </a:t>
            </a:r>
            <a:r>
              <a:rPr lang="zh-CN" altLang="en-US" sz="2800" b="1" dirty="0"/>
              <a:t>应用程序</a:t>
            </a:r>
          </a:p>
          <a:p>
            <a:pPr marL="609600" indent="-609600" eaLnBrk="1" hangingPunct="1">
              <a:lnSpc>
                <a:spcPct val="90000"/>
              </a:lnSpc>
              <a:buFontTx/>
              <a:buNone/>
            </a:pPr>
            <a:r>
              <a:rPr lang="en-US" altLang="zh-CN" sz="2800" b="1" dirty="0"/>
              <a:t>1.8  Java </a:t>
            </a:r>
            <a:r>
              <a:rPr lang="zh-CN" altLang="en-US" sz="2800" b="1" dirty="0"/>
              <a:t>编程规范</a:t>
            </a:r>
          </a:p>
          <a:p>
            <a:pPr marL="609600" indent="-609600" eaLnBrk="1" hangingPunct="1">
              <a:lnSpc>
                <a:spcPct val="90000"/>
              </a:lnSpc>
              <a:buFontTx/>
              <a:buNone/>
            </a:pPr>
            <a:r>
              <a:rPr lang="en-US" altLang="zh-CN" sz="2800" b="1" dirty="0"/>
              <a:t>1.9 	 Java </a:t>
            </a:r>
            <a:r>
              <a:rPr lang="zh-CN" altLang="en-US" sz="2800" b="1" dirty="0"/>
              <a:t>应用程序与小应用程序</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1F844288-A32A-43B5-A372-ED3867367FDE}"/>
              </a:ext>
            </a:extLst>
          </p:cNvPr>
          <p:cNvSpPr>
            <a:spLocks noGrp="1" noChangeArrowheads="1"/>
          </p:cNvSpPr>
          <p:nvPr>
            <p:ph type="title"/>
          </p:nvPr>
        </p:nvSpPr>
        <p:spPr>
          <a:noFill/>
        </p:spPr>
        <p:txBody>
          <a:bodyPr/>
          <a:lstStyle/>
          <a:p>
            <a:pPr eaLnBrk="1" hangingPunct="1"/>
            <a:r>
              <a:rPr lang="en-US" altLang="zh-CN" sz="4000">
                <a:solidFill>
                  <a:srgbClr val="FF0066"/>
                </a:solidFill>
                <a:ea typeface="华文琥珀" panose="02010800040101010101" pitchFamily="2" charset="-122"/>
              </a:rPr>
              <a:t>1.4  </a:t>
            </a:r>
            <a:r>
              <a:rPr lang="en-US" altLang="zh-CN" sz="4000">
                <a:solidFill>
                  <a:srgbClr val="FF0066"/>
                </a:solidFill>
                <a:latin typeface="Times New Roman" panose="02020603050405020304" pitchFamily="18" charset="0"/>
                <a:ea typeface="华文琥珀" panose="02010800040101010101" pitchFamily="2" charset="-122"/>
              </a:rPr>
              <a:t>Java </a:t>
            </a:r>
            <a:r>
              <a:rPr lang="zh-CN" altLang="en-US" sz="4000">
                <a:solidFill>
                  <a:srgbClr val="FF0066"/>
                </a:solidFill>
                <a:latin typeface="Times New Roman" panose="02020603050405020304" pitchFamily="18" charset="0"/>
                <a:ea typeface="华文琥珀" panose="02010800040101010101" pitchFamily="2" charset="-122"/>
              </a:rPr>
              <a:t>运行平台</a:t>
            </a:r>
          </a:p>
        </p:txBody>
      </p:sp>
      <p:sp>
        <p:nvSpPr>
          <p:cNvPr id="19459" name="Rectangle 3">
            <a:extLst>
              <a:ext uri="{FF2B5EF4-FFF2-40B4-BE49-F238E27FC236}">
                <a16:creationId xmlns:a16="http://schemas.microsoft.com/office/drawing/2014/main" id="{27EC3EC2-06A6-44F1-8610-B70DBC10AA74}"/>
              </a:ext>
            </a:extLst>
          </p:cNvPr>
          <p:cNvSpPr>
            <a:spLocks noGrp="1" noChangeArrowheads="1"/>
          </p:cNvSpPr>
          <p:nvPr>
            <p:ph type="body" idx="1"/>
          </p:nvPr>
        </p:nvSpPr>
        <p:spPr/>
        <p:txBody>
          <a:bodyPr/>
          <a:lstStyle/>
          <a:p>
            <a:pPr marL="609600" indent="-609600" eaLnBrk="1" hangingPunct="1">
              <a:buFontTx/>
              <a:buNone/>
            </a:pPr>
            <a:r>
              <a:rPr lang="en-US" altLang="zh-CN" sz="2800">
                <a:solidFill>
                  <a:schemeClr val="folHlink"/>
                </a:solidFill>
                <a:cs typeface="Tahoma" panose="020B0604030504040204" pitchFamily="34" charset="0"/>
              </a:rPr>
              <a:t> </a:t>
            </a:r>
            <a:endParaRPr lang="en-US" altLang="zh-CN" sz="2800">
              <a:solidFill>
                <a:schemeClr val="folHlink"/>
              </a:solidFill>
            </a:endParaRPr>
          </a:p>
        </p:txBody>
      </p:sp>
      <p:sp>
        <p:nvSpPr>
          <p:cNvPr id="19460" name="Rectangle 5">
            <a:extLst>
              <a:ext uri="{FF2B5EF4-FFF2-40B4-BE49-F238E27FC236}">
                <a16:creationId xmlns:a16="http://schemas.microsoft.com/office/drawing/2014/main" id="{85D5D31F-3715-4961-99FB-E366364D8AD2}"/>
              </a:ext>
            </a:extLst>
          </p:cNvPr>
          <p:cNvSpPr>
            <a:spLocks noChangeArrowheads="1"/>
          </p:cNvSpPr>
          <p:nvPr/>
        </p:nvSpPr>
        <p:spPr bwMode="auto">
          <a:xfrm>
            <a:off x="70930" y="2013190"/>
            <a:ext cx="4873669" cy="31883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eaLnBrk="1" hangingPunct="1">
              <a:lnSpc>
                <a:spcPct val="90000"/>
              </a:lnSpc>
            </a:pPr>
            <a:r>
              <a:rPr lang="en-US" altLang="zh-CN" sz="2200" b="1"/>
              <a:t>Java</a:t>
            </a:r>
            <a:r>
              <a:rPr lang="zh-CN" altLang="en-US" sz="2200" b="1"/>
              <a:t>平台由</a:t>
            </a:r>
            <a:r>
              <a:rPr lang="en-US" altLang="zh-CN" sz="2200" b="1">
                <a:solidFill>
                  <a:srgbClr val="7030A0"/>
                </a:solidFill>
              </a:rPr>
              <a:t>Java</a:t>
            </a:r>
            <a:r>
              <a:rPr lang="zh-CN" altLang="en-US" sz="2200" b="1">
                <a:solidFill>
                  <a:srgbClr val="7030A0"/>
                </a:solidFill>
              </a:rPr>
              <a:t>应用编程接口</a:t>
            </a:r>
            <a:r>
              <a:rPr lang="zh-CN" altLang="en-US" sz="2200" b="1"/>
              <a:t>（</a:t>
            </a:r>
            <a:r>
              <a:rPr lang="en-US" altLang="zh-CN" sz="2200" b="1"/>
              <a:t>API</a:t>
            </a:r>
            <a:r>
              <a:rPr lang="zh-CN" altLang="en-US" sz="2200" b="1"/>
              <a:t>）和</a:t>
            </a:r>
            <a:r>
              <a:rPr lang="en-US" altLang="zh-CN" sz="2200" b="1">
                <a:solidFill>
                  <a:srgbClr val="7030A0"/>
                </a:solidFill>
              </a:rPr>
              <a:t>Java</a:t>
            </a:r>
            <a:r>
              <a:rPr lang="zh-CN" altLang="en-US" sz="2200" b="1">
                <a:solidFill>
                  <a:srgbClr val="7030A0"/>
                </a:solidFill>
              </a:rPr>
              <a:t>虚拟机</a:t>
            </a:r>
            <a:r>
              <a:rPr lang="zh-CN" altLang="en-US" sz="2200" b="1"/>
              <a:t>（</a:t>
            </a:r>
            <a:r>
              <a:rPr lang="en-US" altLang="zh-CN" sz="2200" b="1"/>
              <a:t>JVM</a:t>
            </a:r>
            <a:r>
              <a:rPr lang="zh-CN" altLang="en-US" sz="2200" b="1"/>
              <a:t>）构成，</a:t>
            </a:r>
            <a:r>
              <a:rPr lang="zh-CN" altLang="en-US" sz="2200"/>
              <a:t>如图所示。这个平台构成了</a:t>
            </a:r>
            <a:r>
              <a:rPr lang="en-US" altLang="zh-CN" sz="2200"/>
              <a:t>Java</a:t>
            </a:r>
            <a:r>
              <a:rPr lang="zh-CN" altLang="en-US" sz="2200"/>
              <a:t>在不同计算机系统中编译和运行的环境。 </a:t>
            </a:r>
          </a:p>
          <a:p>
            <a:pPr lvl="1" eaLnBrk="1" hangingPunct="1">
              <a:lnSpc>
                <a:spcPct val="90000"/>
              </a:lnSpc>
            </a:pPr>
            <a:r>
              <a:rPr lang="zh-CN" altLang="en-US" sz="2200" b="1"/>
              <a:t>为了搭建</a:t>
            </a:r>
            <a:r>
              <a:rPr lang="en-US" altLang="zh-CN" sz="2200" b="1"/>
              <a:t>Java</a:t>
            </a:r>
            <a:r>
              <a:rPr lang="zh-CN" altLang="en-US" sz="2200" b="1"/>
              <a:t>平台，需要下载和安装</a:t>
            </a:r>
            <a:r>
              <a:rPr lang="en-US" altLang="zh-CN" sz="2200" b="1">
                <a:solidFill>
                  <a:srgbClr val="7030A0"/>
                </a:solidFill>
              </a:rPr>
              <a:t>Java</a:t>
            </a:r>
            <a:r>
              <a:rPr lang="zh-CN" altLang="en-US" sz="2200" b="1">
                <a:solidFill>
                  <a:srgbClr val="7030A0"/>
                </a:solidFill>
              </a:rPr>
              <a:t>软件开发工具箱</a:t>
            </a:r>
            <a:r>
              <a:rPr lang="zh-CN" altLang="en-US" sz="2200" b="1"/>
              <a:t>（</a:t>
            </a:r>
            <a:r>
              <a:rPr lang="en-US" altLang="zh-CN" sz="2200" b="1"/>
              <a:t>JDK</a:t>
            </a:r>
            <a:r>
              <a:rPr lang="zh-CN" altLang="en-US" sz="2200" b="1"/>
              <a:t>），并设置</a:t>
            </a:r>
            <a:r>
              <a:rPr lang="en-US" altLang="zh-CN" sz="2200" b="1"/>
              <a:t>Java</a:t>
            </a:r>
            <a:r>
              <a:rPr lang="zh-CN" altLang="en-US" sz="2200" b="1"/>
              <a:t>编译和运行环境。 </a:t>
            </a:r>
          </a:p>
        </p:txBody>
      </p:sp>
      <p:grpSp>
        <p:nvGrpSpPr>
          <p:cNvPr id="19461" name="Group 6">
            <a:extLst>
              <a:ext uri="{FF2B5EF4-FFF2-40B4-BE49-F238E27FC236}">
                <a16:creationId xmlns:a16="http://schemas.microsoft.com/office/drawing/2014/main" id="{3B78ACAD-9903-4D03-BA52-7BD785504D7F}"/>
              </a:ext>
            </a:extLst>
          </p:cNvPr>
          <p:cNvGrpSpPr>
            <a:grpSpLocks noChangeAspect="1"/>
          </p:cNvGrpSpPr>
          <p:nvPr/>
        </p:nvGrpSpPr>
        <p:grpSpPr bwMode="auto">
          <a:xfrm>
            <a:off x="4249861" y="2223045"/>
            <a:ext cx="5146675" cy="3078163"/>
            <a:chOff x="2561" y="9612"/>
            <a:chExt cx="6574" cy="3940"/>
          </a:xfrm>
        </p:grpSpPr>
        <p:sp>
          <p:nvSpPr>
            <p:cNvPr id="19462" name="AutoShape 7">
              <a:extLst>
                <a:ext uri="{FF2B5EF4-FFF2-40B4-BE49-F238E27FC236}">
                  <a16:creationId xmlns:a16="http://schemas.microsoft.com/office/drawing/2014/main" id="{857E79A2-5EA1-4ED6-8072-089719A11DA2}"/>
                </a:ext>
              </a:extLst>
            </p:cNvPr>
            <p:cNvSpPr>
              <a:spLocks noChangeAspect="1" noChangeArrowheads="1"/>
            </p:cNvSpPr>
            <p:nvPr/>
          </p:nvSpPr>
          <p:spPr bwMode="auto">
            <a:xfrm>
              <a:off x="2561" y="9612"/>
              <a:ext cx="6574" cy="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463" name="Rectangle 8">
              <a:extLst>
                <a:ext uri="{FF2B5EF4-FFF2-40B4-BE49-F238E27FC236}">
                  <a16:creationId xmlns:a16="http://schemas.microsoft.com/office/drawing/2014/main" id="{8E037992-C52E-4D36-861A-45CEBB6334D7}"/>
                </a:ext>
              </a:extLst>
            </p:cNvPr>
            <p:cNvSpPr>
              <a:spLocks noChangeArrowheads="1"/>
            </p:cNvSpPr>
            <p:nvPr/>
          </p:nvSpPr>
          <p:spPr bwMode="auto">
            <a:xfrm>
              <a:off x="3970" y="9612"/>
              <a:ext cx="2035" cy="951"/>
            </a:xfrm>
            <a:prstGeom prst="rect">
              <a:avLst/>
            </a:prstGeom>
            <a:solidFill>
              <a:srgbClr val="FFFFFF"/>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44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b="1">
                  <a:ea typeface="幼圆" panose="02010509060101010101" pitchFamily="49" charset="-122"/>
                </a:rPr>
                <a:t>Java</a:t>
              </a:r>
              <a:r>
                <a:rPr lang="zh-CN" altLang="en-US" sz="2000" b="1">
                  <a:latin typeface="幼圆" panose="02010509060101010101" pitchFamily="49" charset="-122"/>
                  <a:ea typeface="幼圆" panose="02010509060101010101" pitchFamily="49" charset="-122"/>
                </a:rPr>
                <a:t>程序</a:t>
              </a:r>
              <a:endParaRPr lang="zh-CN" altLang="en-US" sz="2800" b="1">
                <a:latin typeface="Verdana" panose="020B0604030504040204" pitchFamily="34" charset="0"/>
              </a:endParaRPr>
            </a:p>
          </p:txBody>
        </p:sp>
        <p:sp>
          <p:nvSpPr>
            <p:cNvPr id="19464" name="Rectangle 9">
              <a:extLst>
                <a:ext uri="{FF2B5EF4-FFF2-40B4-BE49-F238E27FC236}">
                  <a16:creationId xmlns:a16="http://schemas.microsoft.com/office/drawing/2014/main" id="{4A0E58AB-E816-426B-A7EA-FFEF9F36EB44}"/>
                </a:ext>
              </a:extLst>
            </p:cNvPr>
            <p:cNvSpPr>
              <a:spLocks noChangeArrowheads="1"/>
            </p:cNvSpPr>
            <p:nvPr/>
          </p:nvSpPr>
          <p:spPr bwMode="auto">
            <a:xfrm>
              <a:off x="3970" y="11514"/>
              <a:ext cx="2036" cy="815"/>
            </a:xfrm>
            <a:prstGeom prst="rect">
              <a:avLst/>
            </a:prstGeom>
            <a:solidFill>
              <a:srgbClr val="DDDDDD"/>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44000"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None/>
              </a:pPr>
              <a:r>
                <a:rPr lang="en-US" altLang="zh-CN" sz="2000" b="1">
                  <a:ea typeface="幼圆" panose="02010509060101010101" pitchFamily="49" charset="-122"/>
                </a:rPr>
                <a:t>JVM</a:t>
              </a:r>
              <a:endParaRPr lang="zh-CN" altLang="en-US" sz="2000" b="1">
                <a:ea typeface="幼圆" panose="02010509060101010101" pitchFamily="49" charset="-122"/>
              </a:endParaRPr>
            </a:p>
          </p:txBody>
        </p:sp>
        <p:sp>
          <p:nvSpPr>
            <p:cNvPr id="19465" name="Rectangle 10">
              <a:extLst>
                <a:ext uri="{FF2B5EF4-FFF2-40B4-BE49-F238E27FC236}">
                  <a16:creationId xmlns:a16="http://schemas.microsoft.com/office/drawing/2014/main" id="{5FDBAC9B-1016-4DB4-8207-9C64039D1B85}"/>
                </a:ext>
              </a:extLst>
            </p:cNvPr>
            <p:cNvSpPr>
              <a:spLocks noChangeArrowheads="1"/>
            </p:cNvSpPr>
            <p:nvPr/>
          </p:nvSpPr>
          <p:spPr bwMode="auto">
            <a:xfrm>
              <a:off x="3970" y="10563"/>
              <a:ext cx="2035" cy="951"/>
            </a:xfrm>
            <a:prstGeom prst="rect">
              <a:avLst/>
            </a:prstGeom>
            <a:solidFill>
              <a:srgbClr val="F8F8F8"/>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44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000" b="1">
                  <a:ea typeface="幼圆" panose="02010509060101010101" pitchFamily="49" charset="-122"/>
                </a:rPr>
                <a:t>Java API</a:t>
              </a:r>
              <a:endParaRPr lang="en-US" altLang="zh-CN" sz="2800" b="1">
                <a:latin typeface="Verdana" panose="020B0604030504040204" pitchFamily="34" charset="0"/>
              </a:endParaRPr>
            </a:p>
          </p:txBody>
        </p:sp>
        <p:sp>
          <p:nvSpPr>
            <p:cNvPr id="19466" name="Rectangle 11">
              <a:extLst>
                <a:ext uri="{FF2B5EF4-FFF2-40B4-BE49-F238E27FC236}">
                  <a16:creationId xmlns:a16="http://schemas.microsoft.com/office/drawing/2014/main" id="{FD1BE3DD-E976-4980-B1F2-202BB76E2E1A}"/>
                </a:ext>
              </a:extLst>
            </p:cNvPr>
            <p:cNvSpPr>
              <a:spLocks noChangeArrowheads="1"/>
            </p:cNvSpPr>
            <p:nvPr/>
          </p:nvSpPr>
          <p:spPr bwMode="auto">
            <a:xfrm>
              <a:off x="3970" y="12330"/>
              <a:ext cx="2036" cy="951"/>
            </a:xfrm>
            <a:prstGeom prst="rect">
              <a:avLst/>
            </a:prstGeom>
            <a:solidFill>
              <a:srgbClr val="C0C0C0"/>
            </a:solidFill>
            <a:ln w="9525" algn="ctr">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tIns="144000"/>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000" b="1">
                  <a:latin typeface="幼圆" panose="02010509060101010101" pitchFamily="49" charset="-122"/>
                  <a:ea typeface="幼圆" panose="02010509060101010101" pitchFamily="49" charset="-122"/>
                </a:rPr>
                <a:t>计算机系统</a:t>
              </a:r>
              <a:endParaRPr lang="zh-CN" altLang="en-US" sz="2800" b="1">
                <a:latin typeface="Verdana" panose="020B0604030504040204" pitchFamily="34" charset="0"/>
              </a:endParaRPr>
            </a:p>
          </p:txBody>
        </p:sp>
        <p:sp>
          <p:nvSpPr>
            <p:cNvPr id="19467" name="AutoShape 12">
              <a:extLst>
                <a:ext uri="{FF2B5EF4-FFF2-40B4-BE49-F238E27FC236}">
                  <a16:creationId xmlns:a16="http://schemas.microsoft.com/office/drawing/2014/main" id="{DEA6211C-564F-454B-BE0C-908349E2A264}"/>
                </a:ext>
              </a:extLst>
            </p:cNvPr>
            <p:cNvSpPr>
              <a:spLocks/>
            </p:cNvSpPr>
            <p:nvPr/>
          </p:nvSpPr>
          <p:spPr bwMode="auto">
            <a:xfrm>
              <a:off x="6161" y="10699"/>
              <a:ext cx="313" cy="1630"/>
            </a:xfrm>
            <a:prstGeom prst="rightBrace">
              <a:avLst>
                <a:gd name="adj1" fmla="val 43397"/>
                <a:gd name="adj2" fmla="val 50000"/>
              </a:avLst>
            </a:prstGeom>
            <a:noFill/>
            <a:ln w="9525">
              <a:solidFill>
                <a:srgbClr val="000000"/>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19468" name="Rectangle 13">
              <a:extLst>
                <a:ext uri="{FF2B5EF4-FFF2-40B4-BE49-F238E27FC236}">
                  <a16:creationId xmlns:a16="http://schemas.microsoft.com/office/drawing/2014/main" id="{F3530DE8-2275-4532-A8E9-8DE8DAB8BD65}"/>
                </a:ext>
              </a:extLst>
            </p:cNvPr>
            <p:cNvSpPr>
              <a:spLocks noChangeArrowheads="1"/>
            </p:cNvSpPr>
            <p:nvPr/>
          </p:nvSpPr>
          <p:spPr bwMode="auto">
            <a:xfrm>
              <a:off x="6474" y="10835"/>
              <a:ext cx="2191" cy="1358"/>
            </a:xfrm>
            <a:prstGeom prst="rect">
              <a:avLst/>
            </a:prstGeom>
            <a:solidFill>
              <a:srgbClr val="FFFFFF"/>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en-US" altLang="zh-CN" sz="2600"/>
                <a:t>Java</a:t>
              </a:r>
              <a:r>
                <a:rPr lang="zh-CN" altLang="en-US" sz="2600" b="1">
                  <a:latin typeface="Arial Black" panose="020B0A04020102020204" pitchFamily="34" charset="0"/>
                  <a:ea typeface="幼圆" panose="02010509060101010101" pitchFamily="49" charset="-122"/>
                </a:rPr>
                <a:t>平台</a:t>
              </a:r>
            </a:p>
            <a:p>
              <a:pPr algn="ctr" eaLnBrk="1" hangingPunct="1">
                <a:spcBef>
                  <a:spcPct val="0"/>
                </a:spcBef>
                <a:buFontTx/>
                <a:buNone/>
              </a:pPr>
              <a:r>
                <a:rPr lang="zh-CN" altLang="en-US" sz="1800"/>
                <a:t>（安装</a:t>
              </a:r>
              <a:r>
                <a:rPr lang="en-US" altLang="zh-CN" sz="1800"/>
                <a:t>JDK</a:t>
              </a:r>
              <a:r>
                <a:rPr lang="zh-CN" altLang="en-US" sz="2000"/>
                <a:t>）</a:t>
              </a:r>
              <a:endParaRPr lang="zh-CN" altLang="en-US" sz="2400">
                <a:latin typeface="Verdana" panose="020B0604030504040204" pitchFamily="34" charset="0"/>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1EF9667F-0E39-4DC5-95C5-43DBEA0FD251}"/>
              </a:ext>
            </a:extLst>
          </p:cNvPr>
          <p:cNvSpPr>
            <a:spLocks noGrp="1" noChangeArrowheads="1"/>
          </p:cNvSpPr>
          <p:nvPr>
            <p:ph type="title"/>
          </p:nvPr>
        </p:nvSpPr>
        <p:spPr>
          <a:noFill/>
        </p:spPr>
        <p:txBody>
          <a:bodyPr/>
          <a:lstStyle/>
          <a:p>
            <a:pPr eaLnBrk="1" hangingPunct="1"/>
            <a:r>
              <a:rPr lang="en-US" altLang="zh-CN" sz="4000">
                <a:solidFill>
                  <a:srgbClr val="FF0066"/>
                </a:solidFill>
                <a:ea typeface="华文琥珀" panose="02010800040101010101" pitchFamily="2" charset="-122"/>
              </a:rPr>
              <a:t>1.4  </a:t>
            </a:r>
            <a:r>
              <a:rPr lang="en-US" altLang="zh-CN" sz="4000">
                <a:solidFill>
                  <a:srgbClr val="FF0066"/>
                </a:solidFill>
                <a:latin typeface="Times New Roman" panose="02020603050405020304" pitchFamily="18" charset="0"/>
                <a:ea typeface="华文琥珀" panose="02010800040101010101" pitchFamily="2" charset="-122"/>
              </a:rPr>
              <a:t>Java </a:t>
            </a:r>
            <a:r>
              <a:rPr lang="zh-CN" altLang="en-US" sz="4000">
                <a:solidFill>
                  <a:srgbClr val="FF0066"/>
                </a:solidFill>
                <a:latin typeface="Times New Roman" panose="02020603050405020304" pitchFamily="18" charset="0"/>
                <a:ea typeface="华文琥珀" panose="02010800040101010101" pitchFamily="2" charset="-122"/>
              </a:rPr>
              <a:t>运行平台（续）</a:t>
            </a:r>
          </a:p>
        </p:txBody>
      </p:sp>
      <p:sp>
        <p:nvSpPr>
          <p:cNvPr id="20483" name="Rectangle 3">
            <a:extLst>
              <a:ext uri="{FF2B5EF4-FFF2-40B4-BE49-F238E27FC236}">
                <a16:creationId xmlns:a16="http://schemas.microsoft.com/office/drawing/2014/main" id="{8A5D0C9B-E5C6-4E6B-A184-D733241F753F}"/>
              </a:ext>
            </a:extLst>
          </p:cNvPr>
          <p:cNvSpPr>
            <a:spLocks noGrp="1" noChangeArrowheads="1"/>
          </p:cNvSpPr>
          <p:nvPr>
            <p:ph type="body" idx="1"/>
          </p:nvPr>
        </p:nvSpPr>
        <p:spPr>
          <a:xfrm>
            <a:off x="457200" y="2060848"/>
            <a:ext cx="8229600" cy="4525963"/>
          </a:xfrm>
        </p:spPr>
        <p:txBody>
          <a:bodyPr/>
          <a:lstStyle/>
          <a:p>
            <a:pPr marL="609600" indent="-609600" eaLnBrk="1" hangingPunct="1">
              <a:buFontTx/>
              <a:buNone/>
            </a:pPr>
            <a:r>
              <a:rPr lang="zh-CN" altLang="en-US" sz="2800" b="1">
                <a:solidFill>
                  <a:srgbClr val="7030A0"/>
                </a:solidFill>
                <a:effectLst>
                  <a:outerShdw blurRad="38100" dist="38100" dir="2700000" algn="tl">
                    <a:srgbClr val="000000">
                      <a:alpha val="43137"/>
                    </a:srgbClr>
                  </a:outerShdw>
                </a:effectLst>
                <a:latin typeface="Times New Roman" panose="02020603050405020304" pitchFamily="18" charset="0"/>
              </a:rPr>
              <a:t>三种平台简介</a:t>
            </a:r>
            <a:endParaRPr lang="en-US" altLang="zh-CN" sz="2800" b="1">
              <a:solidFill>
                <a:srgbClr val="7030A0"/>
              </a:solidFill>
              <a:effectLst>
                <a:outerShdw blurRad="38100" dist="38100" dir="2700000" algn="tl">
                  <a:srgbClr val="000000">
                    <a:alpha val="43137"/>
                  </a:srgbClr>
                </a:outerShdw>
              </a:effectLst>
              <a:latin typeface="Times New Roman" panose="02020603050405020304" pitchFamily="18" charset="0"/>
            </a:endParaRPr>
          </a:p>
          <a:p>
            <a:pPr marL="609600" indent="-609600" eaLnBrk="1" hangingPunct="1">
              <a:buFontTx/>
              <a:buNone/>
            </a:pPr>
            <a:r>
              <a:rPr lang="zh-CN" altLang="en-US" sz="800" b="1">
                <a:solidFill>
                  <a:srgbClr val="7030A0"/>
                </a:solidFill>
                <a:effectLst>
                  <a:outerShdw blurRad="38100" dist="38100" dir="2700000" algn="tl">
                    <a:srgbClr val="000000">
                      <a:alpha val="43137"/>
                    </a:srgbClr>
                  </a:outerShdw>
                </a:effectLst>
              </a:rPr>
              <a:t> </a:t>
            </a:r>
          </a:p>
          <a:p>
            <a:pPr marL="609600" indent="-609600" eaLnBrk="1" hangingPunct="1">
              <a:buFontTx/>
              <a:buNone/>
            </a:pPr>
            <a:r>
              <a:rPr lang="zh-CN" altLang="en-US" sz="2400" b="1">
                <a:latin typeface="Times New Roman" panose="02020603050405020304" pitchFamily="18" charset="0"/>
              </a:rPr>
              <a:t>  目前</a:t>
            </a:r>
            <a:r>
              <a:rPr lang="en-US" altLang="zh-CN" sz="2400" b="1"/>
              <a:t>Java</a:t>
            </a:r>
            <a:r>
              <a:rPr lang="zh-CN" altLang="en-US" sz="2400" b="1">
                <a:latin typeface="Times New Roman" panose="02020603050405020304" pitchFamily="18" charset="0"/>
              </a:rPr>
              <a:t>运行平台主要分为下列</a:t>
            </a:r>
            <a:r>
              <a:rPr lang="en-US" altLang="zh-CN" sz="2400" b="1"/>
              <a:t>3</a:t>
            </a:r>
            <a:r>
              <a:rPr lang="zh-CN" altLang="en-US" sz="2400" b="1">
                <a:latin typeface="Times New Roman" panose="02020603050405020304" pitchFamily="18" charset="0"/>
              </a:rPr>
              <a:t>个版本：</a:t>
            </a:r>
            <a:r>
              <a:rPr lang="zh-CN" altLang="en-US" sz="2400" b="1"/>
              <a:t> </a:t>
            </a:r>
          </a:p>
          <a:p>
            <a:pPr marL="609600" indent="-609600" eaLnBrk="1" hangingPunct="1">
              <a:buFontTx/>
              <a:buNone/>
            </a:pPr>
            <a:r>
              <a:rPr lang="zh-CN" altLang="en-US" sz="2400" b="1">
                <a:latin typeface="Times New Roman" panose="02020603050405020304" pitchFamily="18" charset="0"/>
              </a:rPr>
              <a:t>（</a:t>
            </a:r>
            <a:r>
              <a:rPr lang="en-US" altLang="zh-CN" sz="2400" b="1"/>
              <a:t>1</a:t>
            </a:r>
            <a:r>
              <a:rPr lang="zh-CN" altLang="en-US" sz="2400" b="1">
                <a:latin typeface="Times New Roman" panose="02020603050405020304" pitchFamily="18" charset="0"/>
              </a:rPr>
              <a:t>）</a:t>
            </a:r>
            <a:r>
              <a:rPr lang="en-US" altLang="zh-CN" sz="2400" b="1"/>
              <a:t>JavaSE</a:t>
            </a:r>
            <a:r>
              <a:rPr lang="zh-CN" altLang="en-US" sz="2400" b="1">
                <a:latin typeface="Times New Roman" panose="02020603050405020304" pitchFamily="18" charset="0"/>
              </a:rPr>
              <a:t>：</a:t>
            </a:r>
            <a:r>
              <a:rPr lang="zh-CN" altLang="en-US" sz="2400">
                <a:latin typeface="Times New Roman" panose="02020603050405020304" pitchFamily="18" charset="0"/>
              </a:rPr>
              <a:t>称为</a:t>
            </a:r>
            <a:r>
              <a:rPr lang="en-US" altLang="zh-CN" sz="2400"/>
              <a:t>Java</a:t>
            </a:r>
            <a:r>
              <a:rPr lang="zh-CN" altLang="en-US" sz="2400">
                <a:latin typeface="Times New Roman" panose="02020603050405020304" pitchFamily="18" charset="0"/>
              </a:rPr>
              <a:t>标准版或</a:t>
            </a:r>
            <a:r>
              <a:rPr lang="en-US" altLang="zh-CN" sz="2400"/>
              <a:t>Java </a:t>
            </a:r>
            <a:r>
              <a:rPr lang="zh-CN" altLang="en-US" sz="2400">
                <a:latin typeface="Times New Roman" panose="02020603050405020304" pitchFamily="18" charset="0"/>
              </a:rPr>
              <a:t>标准平台。</a:t>
            </a:r>
            <a:r>
              <a:rPr lang="en-US" altLang="zh-CN" sz="2400" b="1"/>
              <a:t>Java</a:t>
            </a:r>
            <a:r>
              <a:rPr lang="en-US" altLang="zh-CN" sz="2400"/>
              <a:t>SE </a:t>
            </a:r>
            <a:r>
              <a:rPr lang="zh-CN" altLang="en-US" sz="2400">
                <a:latin typeface="Times New Roman" panose="02020603050405020304" pitchFamily="18" charset="0"/>
              </a:rPr>
              <a:t>提供了标准的</a:t>
            </a:r>
            <a:r>
              <a:rPr lang="en-US" altLang="zh-CN" sz="2400"/>
              <a:t>SDK</a:t>
            </a:r>
            <a:r>
              <a:rPr lang="zh-CN" altLang="en-US" sz="2400">
                <a:latin typeface="Times New Roman" panose="02020603050405020304" pitchFamily="18" charset="0"/>
              </a:rPr>
              <a:t>开发平台（以前称做</a:t>
            </a:r>
            <a:r>
              <a:rPr lang="en-US" altLang="zh-CN" sz="2400"/>
              <a:t>JDK</a:t>
            </a:r>
            <a:r>
              <a:rPr lang="zh-CN" altLang="en-US" sz="2400">
                <a:latin typeface="Times New Roman" panose="02020603050405020304" pitchFamily="18" charset="0"/>
              </a:rPr>
              <a:t>开发平台）</a:t>
            </a:r>
            <a:r>
              <a:rPr lang="zh-CN" altLang="en-US" sz="2400" b="1">
                <a:latin typeface="Times New Roman" panose="02020603050405020304" pitchFamily="18" charset="0"/>
              </a:rPr>
              <a:t>。</a:t>
            </a:r>
            <a:r>
              <a:rPr lang="zh-CN" altLang="en-US" sz="2400" b="1"/>
              <a:t> </a:t>
            </a:r>
          </a:p>
          <a:p>
            <a:pPr marL="609600" indent="-609600" eaLnBrk="1" hangingPunct="1">
              <a:buFontTx/>
              <a:buNone/>
            </a:pPr>
            <a:r>
              <a:rPr lang="zh-CN" altLang="en-US" sz="2400" b="1">
                <a:latin typeface="Times New Roman" panose="02020603050405020304" pitchFamily="18" charset="0"/>
              </a:rPr>
              <a:t>（</a:t>
            </a:r>
            <a:r>
              <a:rPr lang="en-US" altLang="zh-CN" sz="2400" b="1"/>
              <a:t>2</a:t>
            </a:r>
            <a:r>
              <a:rPr lang="zh-CN" altLang="en-US" sz="2400" b="1">
                <a:latin typeface="Times New Roman" panose="02020603050405020304" pitchFamily="18" charset="0"/>
              </a:rPr>
              <a:t>）</a:t>
            </a:r>
            <a:r>
              <a:rPr lang="en-US" altLang="zh-CN" sz="2400" b="1"/>
              <a:t>JavaEE</a:t>
            </a:r>
            <a:r>
              <a:rPr lang="zh-CN" altLang="en-US" sz="2400" b="1">
                <a:latin typeface="Times New Roman" panose="02020603050405020304" pitchFamily="18" charset="0"/>
              </a:rPr>
              <a:t>：</a:t>
            </a:r>
            <a:r>
              <a:rPr lang="zh-CN" altLang="en-US" sz="2400">
                <a:latin typeface="Times New Roman" panose="02020603050405020304" pitchFamily="18" charset="0"/>
              </a:rPr>
              <a:t>称为</a:t>
            </a:r>
            <a:r>
              <a:rPr lang="en-US" altLang="zh-CN" sz="2400"/>
              <a:t>Java</a:t>
            </a:r>
            <a:r>
              <a:rPr lang="zh-CN" altLang="en-US" sz="2400">
                <a:latin typeface="Times New Roman" panose="02020603050405020304" pitchFamily="18" charset="0"/>
              </a:rPr>
              <a:t>企业版或</a:t>
            </a:r>
            <a:r>
              <a:rPr lang="en-US" altLang="zh-CN" sz="2400"/>
              <a:t>Java</a:t>
            </a:r>
            <a:r>
              <a:rPr lang="zh-CN" altLang="en-US" sz="2400">
                <a:latin typeface="Times New Roman" panose="02020603050405020304" pitchFamily="18" charset="0"/>
              </a:rPr>
              <a:t>企业平台</a:t>
            </a:r>
            <a:r>
              <a:rPr lang="zh-CN" altLang="en-US" sz="2400" b="1">
                <a:latin typeface="Times New Roman" panose="02020603050405020304" pitchFamily="18" charset="0"/>
              </a:rPr>
              <a:t>。</a:t>
            </a:r>
            <a:r>
              <a:rPr lang="zh-CN" altLang="en-US" sz="2400" b="1"/>
              <a:t> </a:t>
            </a:r>
          </a:p>
          <a:p>
            <a:pPr marL="609600" indent="-609600" eaLnBrk="1" hangingPunct="1">
              <a:buFontTx/>
              <a:buNone/>
            </a:pPr>
            <a:r>
              <a:rPr lang="zh-CN" altLang="en-US" sz="2400" b="1">
                <a:latin typeface="Times New Roman" panose="02020603050405020304" pitchFamily="18" charset="0"/>
              </a:rPr>
              <a:t>（</a:t>
            </a:r>
            <a:r>
              <a:rPr lang="en-US" altLang="zh-CN" sz="2400" b="1"/>
              <a:t>3</a:t>
            </a:r>
            <a:r>
              <a:rPr lang="zh-CN" altLang="en-US" sz="2400" b="1">
                <a:latin typeface="Times New Roman" panose="02020603050405020304" pitchFamily="18" charset="0"/>
              </a:rPr>
              <a:t>）</a:t>
            </a:r>
            <a:r>
              <a:rPr lang="en-US" altLang="zh-CN" sz="2400" b="1"/>
              <a:t>JavaME</a:t>
            </a:r>
            <a:r>
              <a:rPr lang="zh-CN" altLang="en-US" sz="2400" b="1">
                <a:latin typeface="Times New Roman" panose="02020603050405020304" pitchFamily="18" charset="0"/>
              </a:rPr>
              <a:t>：</a:t>
            </a:r>
            <a:r>
              <a:rPr lang="zh-CN" altLang="en-US" sz="2400">
                <a:latin typeface="Times New Roman" panose="02020603050405020304" pitchFamily="18" charset="0"/>
              </a:rPr>
              <a:t>称为</a:t>
            </a:r>
            <a:r>
              <a:rPr lang="en-US" altLang="zh-CN" sz="2400"/>
              <a:t>Java</a:t>
            </a:r>
            <a:r>
              <a:rPr lang="zh-CN" altLang="en-US" sz="2400">
                <a:latin typeface="Times New Roman" panose="02020603050405020304" pitchFamily="18" charset="0"/>
              </a:rPr>
              <a:t>微型版或</a:t>
            </a:r>
            <a:r>
              <a:rPr lang="en-US" altLang="zh-CN" sz="2400"/>
              <a:t>Java</a:t>
            </a:r>
            <a:r>
              <a:rPr lang="zh-CN" altLang="en-US" sz="2400">
                <a:latin typeface="Times New Roman" panose="02020603050405020304" pitchFamily="18" charset="0"/>
              </a:rPr>
              <a:t>小型平台</a:t>
            </a:r>
            <a:r>
              <a:rPr lang="zh-CN" altLang="en-US" sz="2400" b="1">
                <a:latin typeface="Times New Roman" panose="02020603050405020304" pitchFamily="18" charset="0"/>
              </a:rPr>
              <a:t>。</a:t>
            </a:r>
            <a:endParaRPr lang="en-US" altLang="zh-CN" sz="24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3415C4E-1E50-4F05-BF3D-5A3B1AA3AB2E}"/>
              </a:ext>
            </a:extLst>
          </p:cNvPr>
          <p:cNvSpPr>
            <a:spLocks noGrp="1" noChangeArrowheads="1"/>
          </p:cNvSpPr>
          <p:nvPr>
            <p:ph type="title"/>
          </p:nvPr>
        </p:nvSpPr>
        <p:spPr>
          <a:noFill/>
        </p:spPr>
        <p:txBody>
          <a:bodyPr/>
          <a:lstStyle/>
          <a:p>
            <a:pPr eaLnBrk="1" hangingPunct="1"/>
            <a:r>
              <a:rPr lang="en-US" altLang="zh-CN" sz="4000">
                <a:solidFill>
                  <a:srgbClr val="FF0066"/>
                </a:solidFill>
                <a:ea typeface="华文琥珀" panose="02010800040101010101" pitchFamily="2" charset="-122"/>
              </a:rPr>
              <a:t>1.5  Java </a:t>
            </a:r>
            <a:r>
              <a:rPr lang="zh-CN" altLang="en-US" sz="4000">
                <a:solidFill>
                  <a:srgbClr val="FF0066"/>
                </a:solidFill>
                <a:ea typeface="华文琥珀" panose="02010800040101010101" pitchFamily="2" charset="-122"/>
              </a:rPr>
              <a:t>的开发环境 </a:t>
            </a:r>
          </a:p>
        </p:txBody>
      </p:sp>
      <p:sp>
        <p:nvSpPr>
          <p:cNvPr id="153603" name="Rectangle 3">
            <a:extLst>
              <a:ext uri="{FF2B5EF4-FFF2-40B4-BE49-F238E27FC236}">
                <a16:creationId xmlns:a16="http://schemas.microsoft.com/office/drawing/2014/main" id="{0722EB28-BE58-4C10-8039-4EA216C979C5}"/>
              </a:ext>
            </a:extLst>
          </p:cNvPr>
          <p:cNvSpPr>
            <a:spLocks noGrp="1" noChangeArrowheads="1"/>
          </p:cNvSpPr>
          <p:nvPr>
            <p:ph type="body" idx="1"/>
          </p:nvPr>
        </p:nvSpPr>
        <p:spPr>
          <a:xfrm>
            <a:off x="457200" y="1600200"/>
            <a:ext cx="8435280" cy="4525963"/>
          </a:xfrm>
        </p:spPr>
        <p:txBody>
          <a:bodyPr/>
          <a:lstStyle/>
          <a:p>
            <a:pPr marL="609600" indent="-609600" eaLnBrk="1" hangingPunct="1">
              <a:lnSpc>
                <a:spcPct val="120000"/>
              </a:lnSpc>
              <a:buFontTx/>
              <a:buNone/>
              <a:defRPr/>
            </a:pPr>
            <a:r>
              <a:rPr lang="en-US" altLang="zh-CN" sz="2400" b="1" dirty="0">
                <a:effectLst>
                  <a:outerShdw blurRad="38100" dist="38100" dir="2700000" algn="tl">
                    <a:srgbClr val="C0C0C0"/>
                  </a:outerShdw>
                </a:effectLst>
              </a:rPr>
              <a:t>1:  </a:t>
            </a:r>
            <a:r>
              <a:rPr lang="zh-CN" altLang="en-US" sz="2400" b="1" dirty="0">
                <a:effectLst>
                  <a:outerShdw blurRad="38100" dist="38100" dir="2700000" algn="tl">
                    <a:srgbClr val="C0C0C0"/>
                  </a:outerShdw>
                </a:effectLst>
              </a:rPr>
              <a:t>在</a:t>
            </a:r>
            <a:r>
              <a:rPr lang="en-US" altLang="zh-CN" sz="2400" b="1" dirty="0">
                <a:effectLst>
                  <a:outerShdw blurRad="38100" dist="38100" dir="2700000" algn="tl">
                    <a:srgbClr val="C0C0C0"/>
                  </a:outerShdw>
                </a:effectLst>
              </a:rPr>
              <a:t>Dos</a:t>
            </a:r>
            <a:r>
              <a:rPr lang="zh-CN" altLang="en-US" sz="2400" b="1" dirty="0">
                <a:effectLst>
                  <a:outerShdw blurRad="38100" dist="38100" dir="2700000" algn="tl">
                    <a:srgbClr val="C0C0C0"/>
                  </a:outerShdw>
                </a:effectLst>
              </a:rPr>
              <a:t>下利用命令行方式操作 </a:t>
            </a:r>
            <a:r>
              <a:rPr lang="en-US" altLang="zh-CN" sz="2400" b="1" dirty="0" err="1">
                <a:effectLst>
                  <a:outerShdw blurRad="38100" dist="38100" dir="2700000" algn="tl">
                    <a:srgbClr val="C0C0C0"/>
                  </a:outerShdw>
                </a:effectLst>
              </a:rPr>
              <a:t>javac</a:t>
            </a:r>
            <a:r>
              <a:rPr lang="zh-CN" altLang="en-US" sz="2400" b="1" dirty="0">
                <a:effectLst>
                  <a:outerShdw blurRad="38100" dist="38100" dir="2700000" algn="tl">
                    <a:srgbClr val="C0C0C0"/>
                  </a:outerShdw>
                </a:effectLst>
              </a:rPr>
              <a:t>（编译器）</a:t>
            </a:r>
            <a:r>
              <a:rPr lang="en-US" altLang="zh-CN" sz="2400" b="1" dirty="0">
                <a:effectLst>
                  <a:outerShdw blurRad="38100" dist="38100" dir="2700000" algn="tl">
                    <a:srgbClr val="C0C0C0"/>
                  </a:outerShdw>
                </a:effectLst>
              </a:rPr>
              <a:t>, java</a:t>
            </a:r>
            <a:r>
              <a:rPr lang="zh-CN" altLang="en-US" sz="2400" b="1" dirty="0">
                <a:effectLst>
                  <a:outerShdw blurRad="38100" dist="38100" dir="2700000" algn="tl">
                    <a:srgbClr val="C0C0C0"/>
                  </a:outerShdw>
                </a:effectLst>
              </a:rPr>
              <a:t>（解释器）</a:t>
            </a:r>
          </a:p>
          <a:p>
            <a:pPr marL="609600" indent="-609600" eaLnBrk="1" hangingPunct="1">
              <a:lnSpc>
                <a:spcPct val="120000"/>
              </a:lnSpc>
              <a:defRPr/>
            </a:pPr>
            <a:endParaRPr lang="zh-CN" altLang="en-US" sz="2400" b="1" dirty="0">
              <a:effectLst>
                <a:outerShdw blurRad="38100" dist="38100" dir="2700000" algn="tl">
                  <a:srgbClr val="C0C0C0"/>
                </a:outerShdw>
              </a:effectLst>
            </a:endParaRPr>
          </a:p>
          <a:p>
            <a:pPr marL="609600" indent="-609600" eaLnBrk="1" hangingPunct="1">
              <a:lnSpc>
                <a:spcPct val="120000"/>
              </a:lnSpc>
              <a:buFontTx/>
              <a:buNone/>
              <a:defRPr/>
            </a:pPr>
            <a:r>
              <a:rPr lang="en-US" altLang="zh-CN" sz="2400" b="1" dirty="0">
                <a:effectLst>
                  <a:outerShdw blurRad="38100" dist="38100" dir="2700000" algn="tl">
                    <a:srgbClr val="C0C0C0"/>
                  </a:outerShdw>
                </a:effectLst>
              </a:rPr>
              <a:t>2</a:t>
            </a:r>
            <a:r>
              <a:rPr lang="zh-CN" altLang="en-US" sz="2400" b="1" dirty="0">
                <a:effectLst>
                  <a:outerShdw blurRad="38100" dist="38100" dir="2700000" algn="tl">
                    <a:srgbClr val="C0C0C0"/>
                  </a:outerShdw>
                </a:effectLst>
              </a:rPr>
              <a:t>：</a:t>
            </a:r>
            <a:r>
              <a:rPr lang="en-US" altLang="zh-CN" sz="2400" b="1" dirty="0">
                <a:effectLst>
                  <a:outerShdw blurRad="38100" dist="38100" dir="2700000" algn="tl">
                    <a:srgbClr val="C0C0C0"/>
                  </a:outerShdw>
                </a:effectLst>
              </a:rPr>
              <a:t>Java</a:t>
            </a:r>
            <a:r>
              <a:rPr lang="zh-CN" altLang="en-US" sz="2400" b="1" dirty="0">
                <a:effectLst>
                  <a:outerShdw blurRad="38100" dist="38100" dir="2700000" algn="tl">
                    <a:srgbClr val="C0C0C0"/>
                  </a:outerShdw>
                </a:effectLst>
              </a:rPr>
              <a:t>集成开发环境（</a:t>
            </a:r>
            <a:r>
              <a:rPr lang="en-US" altLang="zh-CN" sz="2400" b="1" dirty="0">
                <a:effectLst>
                  <a:outerShdw blurRad="38100" dist="38100" dir="2700000" algn="tl">
                    <a:srgbClr val="C0C0C0"/>
                  </a:outerShdw>
                </a:effectLst>
              </a:rPr>
              <a:t>IDE</a:t>
            </a:r>
            <a:r>
              <a:rPr lang="zh-CN" altLang="en-US" sz="2400" b="1" dirty="0">
                <a:effectLst>
                  <a:outerShdw blurRad="38100" dist="38100" dir="2700000" algn="tl">
                    <a:srgbClr val="C0C0C0"/>
                  </a:outerShdw>
                </a:effectLst>
              </a:rPr>
              <a:t>）如：</a:t>
            </a:r>
          </a:p>
          <a:p>
            <a:pPr marL="990600" lvl="1" indent="-533400" eaLnBrk="1" hangingPunct="1">
              <a:lnSpc>
                <a:spcPct val="120000"/>
              </a:lnSpc>
              <a:buNone/>
              <a:defRPr/>
            </a:pPr>
            <a:r>
              <a:rPr lang="zh-CN" altLang="en-US" sz="2400" b="1" dirty="0">
                <a:effectLst>
                  <a:outerShdw blurRad="38100" dist="38100" dir="2700000" algn="tl">
                    <a:srgbClr val="C0C0C0"/>
                  </a:outerShdw>
                </a:effectLst>
              </a:rPr>
              <a:t> </a:t>
            </a:r>
            <a:r>
              <a:rPr lang="en-US" altLang="zh-CN" sz="2400" b="1" dirty="0">
                <a:effectLst>
                  <a:outerShdw blurRad="38100" dist="38100" dir="2700000" algn="tl">
                    <a:srgbClr val="C0C0C0"/>
                  </a:outerShdw>
                </a:effectLst>
              </a:rPr>
              <a:t>IntelliJ IDEA</a:t>
            </a:r>
            <a:r>
              <a:rPr lang="zh-CN" altLang="en-US" sz="2400" b="1" dirty="0">
                <a:effectLst>
                  <a:outerShdw blurRad="38100" dist="38100" dir="2700000" algn="tl">
                    <a:srgbClr val="C0C0C0"/>
                  </a:outerShdw>
                </a:effectLst>
              </a:rPr>
              <a:t>、</a:t>
            </a:r>
            <a:r>
              <a:rPr lang="en-US" altLang="zh-CN" sz="2400" b="1" dirty="0">
                <a:effectLst>
                  <a:outerShdw blurRad="38100" dist="38100" dir="2700000" algn="tl">
                    <a:srgbClr val="C0C0C0"/>
                  </a:outerShdw>
                </a:effectLst>
              </a:rPr>
              <a:t>Eclipse </a:t>
            </a:r>
            <a:r>
              <a:rPr lang="zh-CN" altLang="en-US" sz="2400" b="1" dirty="0">
                <a:effectLst>
                  <a:outerShdw blurRad="38100" dist="38100" dir="2700000" algn="tl">
                    <a:srgbClr val="C0C0C0"/>
                  </a:outerShdw>
                </a:effectLst>
              </a:rPr>
              <a:t>、 </a:t>
            </a:r>
            <a:r>
              <a:rPr lang="en-US" altLang="zh-CN" sz="2400" b="1" dirty="0" err="1">
                <a:effectLst>
                  <a:outerShdw blurRad="38100" dist="38100" dir="2700000" algn="tl">
                    <a:srgbClr val="C0C0C0"/>
                  </a:outerShdw>
                </a:effectLst>
              </a:rPr>
              <a:t>JBuilder</a:t>
            </a:r>
            <a:r>
              <a:rPr lang="en-US" altLang="zh-CN" sz="2400" b="1" dirty="0">
                <a:effectLst>
                  <a:outerShdw blurRad="38100" dist="38100" dir="2700000" algn="tl">
                    <a:srgbClr val="C0C0C0"/>
                  </a:outerShdw>
                </a:effectLst>
              </a:rPr>
              <a:t> </a:t>
            </a:r>
            <a:r>
              <a:rPr lang="zh-CN" altLang="en-US" sz="2400" b="1" dirty="0">
                <a:effectLst>
                  <a:outerShdw blurRad="38100" dist="38100" dir="2700000" algn="tl">
                    <a:srgbClr val="C0C0C0"/>
                  </a:outerShdw>
                </a:effectLst>
              </a:rPr>
              <a:t>、 </a:t>
            </a:r>
            <a:r>
              <a:rPr lang="en-US" altLang="zh-CN" sz="2400" b="1" dirty="0" err="1"/>
              <a:t>NetBeans</a:t>
            </a:r>
            <a:r>
              <a:rPr lang="en-US" altLang="zh-CN" sz="2400" b="1" dirty="0"/>
              <a:t> IDE</a:t>
            </a:r>
            <a:r>
              <a:rPr lang="zh-CN" altLang="en-US" sz="2400" b="1" dirty="0">
                <a:effectLst>
                  <a:outerShdw blurRad="38100" dist="38100" dir="2700000" algn="tl">
                    <a:srgbClr val="C0C0C0"/>
                  </a:outerShdw>
                </a:effectLst>
              </a:rPr>
              <a:t>等</a:t>
            </a:r>
          </a:p>
          <a:p>
            <a:pPr marL="990600" lvl="1" indent="-533400" eaLnBrk="1" hangingPunct="1">
              <a:lnSpc>
                <a:spcPct val="120000"/>
              </a:lnSpc>
              <a:buFontTx/>
              <a:buNone/>
              <a:defRPr/>
            </a:pPr>
            <a:r>
              <a:rPr lang="zh-CN" altLang="en-US" sz="2400" b="1" dirty="0"/>
              <a:t>      </a:t>
            </a:r>
            <a:r>
              <a:rPr lang="en-US" altLang="zh-CN" sz="2400" b="1" dirty="0"/>
              <a:t>Java</a:t>
            </a:r>
            <a:r>
              <a:rPr lang="zh-CN" altLang="en-US" sz="2400" b="1" dirty="0"/>
              <a:t>的集成开发环境（</a:t>
            </a:r>
            <a:r>
              <a:rPr lang="en-US" altLang="zh-CN" sz="2400" b="1" dirty="0"/>
              <a:t>IDE</a:t>
            </a:r>
            <a:r>
              <a:rPr lang="zh-CN" altLang="en-US" sz="2400" b="1" dirty="0"/>
              <a:t>）包括：菜单、工具栏、组件面板、窗体设计器、代码浏览器、代码编辑器、项目管理器、对象观察器等，可以完成</a:t>
            </a:r>
            <a:r>
              <a:rPr lang="en-US" altLang="zh-CN" sz="2400" b="1" dirty="0"/>
              <a:t>Java</a:t>
            </a:r>
            <a:r>
              <a:rPr lang="zh-CN" altLang="en-US" sz="2400" b="1" dirty="0"/>
              <a:t>程序的编写、编译和运行</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3">
            <a:extLst>
              <a:ext uri="{FF2B5EF4-FFF2-40B4-BE49-F238E27FC236}">
                <a16:creationId xmlns:a16="http://schemas.microsoft.com/office/drawing/2014/main" id="{22ABC0A2-DE27-4AB2-8BFC-773766CA561C}"/>
              </a:ext>
            </a:extLst>
          </p:cNvPr>
          <p:cNvSpPr>
            <a:spLocks noGrp="1" noChangeArrowheads="1"/>
          </p:cNvSpPr>
          <p:nvPr>
            <p:ph type="body" idx="1"/>
          </p:nvPr>
        </p:nvSpPr>
        <p:spPr>
          <a:xfrm>
            <a:off x="323850" y="549275"/>
            <a:ext cx="7772400" cy="5445125"/>
          </a:xfrm>
        </p:spPr>
        <p:txBody>
          <a:bodyPr/>
          <a:lstStyle/>
          <a:p>
            <a:pPr marL="990600" lvl="1" indent="-533400" eaLnBrk="1" hangingPunct="1">
              <a:lnSpc>
                <a:spcPct val="90000"/>
              </a:lnSpc>
            </a:pPr>
            <a:r>
              <a:rPr lang="en-US" altLang="zh-CN" sz="2200" b="1" dirty="0">
                <a:solidFill>
                  <a:srgbClr val="7030A0"/>
                </a:solidFill>
                <a:effectLst>
                  <a:outerShdw blurRad="38100" dist="38100" dir="2700000" algn="tl">
                    <a:srgbClr val="000000">
                      <a:alpha val="43137"/>
                    </a:srgbClr>
                  </a:outerShdw>
                </a:effectLst>
              </a:rPr>
              <a:t>Eclipse (https://</a:t>
            </a:r>
            <a:r>
              <a:rPr lang="en-US" altLang="zh-CN" sz="2200" b="1" dirty="0" err="1">
                <a:solidFill>
                  <a:srgbClr val="7030A0"/>
                </a:solidFill>
                <a:effectLst>
                  <a:outerShdw blurRad="38100" dist="38100" dir="2700000" algn="tl">
                    <a:srgbClr val="000000">
                      <a:alpha val="43137"/>
                    </a:srgbClr>
                  </a:outerShdw>
                </a:effectLst>
              </a:rPr>
              <a:t>www.eclipse.org</a:t>
            </a:r>
            <a:r>
              <a:rPr lang="en-US" altLang="zh-CN" sz="2200" b="1" dirty="0">
                <a:solidFill>
                  <a:srgbClr val="7030A0"/>
                </a:solidFill>
                <a:effectLst>
                  <a:outerShdw blurRad="38100" dist="38100" dir="2700000" algn="tl">
                    <a:srgbClr val="000000">
                      <a:alpha val="43137"/>
                    </a:srgbClr>
                  </a:outerShdw>
                </a:effectLst>
              </a:rPr>
              <a:t>/downloads/)</a:t>
            </a:r>
            <a:r>
              <a:rPr lang="zh-CN" altLang="en-US" sz="2200" b="1" dirty="0"/>
              <a:t>是一个开放源代码的、基于</a:t>
            </a:r>
            <a:r>
              <a:rPr lang="en-US" altLang="zh-CN" sz="2200" b="1" dirty="0"/>
              <a:t>Java</a:t>
            </a:r>
            <a:r>
              <a:rPr lang="zh-CN" altLang="en-US" sz="2200" b="1" dirty="0"/>
              <a:t>的可扩展开发平台。就其本身而言，它只是一个框架和一组服务，用于通过插件组件构建开发环境。</a:t>
            </a:r>
            <a:r>
              <a:rPr lang="en-US" altLang="zh-CN" sz="2200" b="1" dirty="0"/>
              <a:t>Eclipse</a:t>
            </a:r>
            <a:r>
              <a:rPr lang="zh-CN" altLang="en-US" sz="2200" b="1" dirty="0"/>
              <a:t>附带了一个</a:t>
            </a:r>
            <a:r>
              <a:rPr lang="en-US" altLang="zh-CN" sz="2200" b="1" dirty="0"/>
              <a:t>Java</a:t>
            </a:r>
            <a:r>
              <a:rPr lang="zh-CN" altLang="en-US" sz="2200" b="1" dirty="0"/>
              <a:t>开发工具（</a:t>
            </a:r>
            <a:r>
              <a:rPr lang="en-US" altLang="zh-CN" sz="2200" b="1" dirty="0"/>
              <a:t>JDT</a:t>
            </a:r>
            <a:r>
              <a:rPr lang="zh-CN" altLang="en-US" sz="2200" b="1" dirty="0"/>
              <a:t>）插件，是全功能的</a:t>
            </a:r>
            <a:r>
              <a:rPr lang="en-US" altLang="zh-CN" sz="2200" b="1" dirty="0"/>
              <a:t>Java IDE</a:t>
            </a:r>
            <a:r>
              <a:rPr lang="zh-CN" altLang="en-US" sz="2200" b="1" dirty="0"/>
              <a:t>。它允许用户编辑、编译和运行</a:t>
            </a:r>
            <a:r>
              <a:rPr lang="en-US" altLang="zh-CN" sz="2200" b="1" dirty="0"/>
              <a:t>Java</a:t>
            </a:r>
            <a:r>
              <a:rPr lang="zh-CN" altLang="en-US" sz="2200" b="1" dirty="0"/>
              <a:t>程序。</a:t>
            </a:r>
          </a:p>
          <a:p>
            <a:pPr marL="990600" lvl="1" indent="-533400" eaLnBrk="1" hangingPunct="1">
              <a:lnSpc>
                <a:spcPct val="90000"/>
              </a:lnSpc>
            </a:pPr>
            <a:endParaRPr lang="zh-CN" altLang="en-US" sz="2200" b="1" dirty="0"/>
          </a:p>
          <a:p>
            <a:pPr marL="990600" lvl="1" indent="-533400" eaLnBrk="1" hangingPunct="1">
              <a:lnSpc>
                <a:spcPct val="90000"/>
              </a:lnSpc>
            </a:pPr>
            <a:r>
              <a:rPr lang="en-US" altLang="zh-CN" sz="2200" b="1" dirty="0"/>
              <a:t>JBuilder</a:t>
            </a:r>
            <a:r>
              <a:rPr lang="zh-CN" altLang="en-US" sz="2200" b="1" dirty="0"/>
              <a:t>环境开发程序方便，它是纯的</a:t>
            </a:r>
            <a:r>
              <a:rPr lang="en-US" altLang="zh-CN" sz="2200" b="1" dirty="0"/>
              <a:t>Java</a:t>
            </a:r>
            <a:r>
              <a:rPr lang="zh-CN" altLang="en-US" sz="2200" b="1" dirty="0"/>
              <a:t>开发环境，适合</a:t>
            </a:r>
            <a:r>
              <a:rPr lang="en-US" altLang="zh-CN" sz="2200" b="1" dirty="0"/>
              <a:t>J2EE</a:t>
            </a:r>
            <a:r>
              <a:rPr lang="zh-CN" altLang="en-US" sz="2200" b="1" dirty="0"/>
              <a:t>开发。其缺点是过于庞大，不宜上手，新手难于把握整个程序各部分之间的关系；对机器的硬件要求较高，比较吃内存，运行速度显得较慢。 </a:t>
            </a:r>
          </a:p>
          <a:p>
            <a:pPr marL="990600" lvl="1" indent="-533400" eaLnBrk="1" hangingPunct="1">
              <a:lnSpc>
                <a:spcPct val="90000"/>
              </a:lnSpc>
            </a:pPr>
            <a:endParaRPr lang="zh-CN" altLang="en-US" sz="2200" b="1" dirty="0"/>
          </a:p>
          <a:p>
            <a:pPr marL="990600" lvl="1" indent="-533400" eaLnBrk="1" hangingPunct="1">
              <a:lnSpc>
                <a:spcPct val="90000"/>
              </a:lnSpc>
            </a:pPr>
            <a:r>
              <a:rPr lang="en-US" altLang="zh-CN" sz="2200" b="1" dirty="0"/>
              <a:t>NetBeans IDE </a:t>
            </a:r>
            <a:r>
              <a:rPr lang="zh-CN" altLang="en-US" sz="2200" b="1" dirty="0"/>
              <a:t>是</a:t>
            </a:r>
            <a:r>
              <a:rPr lang="en-US" altLang="zh-CN" sz="2200" b="1" dirty="0"/>
              <a:t>Sun</a:t>
            </a:r>
            <a:r>
              <a:rPr lang="zh-CN" altLang="en-US" sz="2200" b="1" dirty="0"/>
              <a:t>公司发布的，也是支持新的</a:t>
            </a:r>
            <a:r>
              <a:rPr lang="en-US" altLang="zh-CN" sz="2200" b="1" dirty="0"/>
              <a:t>J2SE</a:t>
            </a:r>
            <a:r>
              <a:rPr lang="zh-CN" altLang="en-US" sz="2200" b="1" dirty="0"/>
              <a:t>平台</a:t>
            </a:r>
            <a:r>
              <a:rPr lang="en-US" altLang="zh-CN" sz="2200" b="1" dirty="0"/>
              <a:t>5.0</a:t>
            </a:r>
            <a:r>
              <a:rPr lang="zh-CN" altLang="en-US" sz="2200" b="1" dirty="0"/>
              <a:t>版的第一个</a:t>
            </a:r>
            <a:r>
              <a:rPr lang="en-US" altLang="zh-CN" sz="2200" b="1" dirty="0"/>
              <a:t>IDE</a:t>
            </a:r>
            <a:r>
              <a:rPr lang="zh-CN" altLang="en-US" sz="2200" b="1" dirty="0"/>
              <a:t>。</a:t>
            </a:r>
            <a:r>
              <a:rPr lang="en-US" altLang="zh-CN" sz="2200" b="1" dirty="0"/>
              <a:t>Sun</a:t>
            </a:r>
            <a:r>
              <a:rPr lang="zh-CN" altLang="en-US" sz="2200" b="1" dirty="0"/>
              <a:t>公司将该软件和</a:t>
            </a:r>
            <a:r>
              <a:rPr lang="en-US" altLang="zh-CN" sz="2200" b="1" dirty="0"/>
              <a:t>J2SE 5</a:t>
            </a:r>
            <a:r>
              <a:rPr lang="zh-CN" altLang="en-US" sz="2200" b="1" dirty="0"/>
              <a:t>打包在一起，两者可以一并下载和安装，十分方便。 它可以完成程序设计、资源重用、代码编译、调试测试等一系列任务。</a:t>
            </a:r>
          </a:p>
        </p:txBody>
      </p:sp>
      <p:sp>
        <p:nvSpPr>
          <p:cNvPr id="3" name="矩形 2">
            <a:extLst>
              <a:ext uri="{FF2B5EF4-FFF2-40B4-BE49-F238E27FC236}">
                <a16:creationId xmlns:a16="http://schemas.microsoft.com/office/drawing/2014/main" id="{D58EA7FA-4074-4D69-A283-613FAABFAC9C}"/>
              </a:ext>
            </a:extLst>
          </p:cNvPr>
          <p:cNvSpPr/>
          <p:nvPr/>
        </p:nvSpPr>
        <p:spPr>
          <a:xfrm>
            <a:off x="4728241" y="5661248"/>
            <a:ext cx="4415760" cy="1384995"/>
          </a:xfrm>
          <a:prstGeom prst="rect">
            <a:avLst/>
          </a:prstGeom>
          <a:noFill/>
        </p:spPr>
        <p:txBody>
          <a:bodyPr wrap="none" lIns="91440" tIns="45720" rIns="91440" bIns="45720">
            <a:spAutoFit/>
          </a:bodyPr>
          <a:lstStyle/>
          <a:p>
            <a:pPr algn="ctr"/>
            <a:r>
              <a:rPr lang="en-US" altLang="zh-CN" sz="4000" b="1" dirty="0">
                <a:ln w="22225">
                  <a:solidFill>
                    <a:schemeClr val="accent2"/>
                  </a:solidFill>
                  <a:prstDash val="solid"/>
                </a:ln>
                <a:solidFill>
                  <a:schemeClr val="accent2">
                    <a:lumMod val="40000"/>
                    <a:lumOff val="60000"/>
                  </a:schemeClr>
                </a:solidFill>
                <a:latin typeface="arial" panose="020B0604020202020204" pitchFamily="34" charset="0"/>
              </a:rPr>
              <a:t>IntelliJ IDEA</a:t>
            </a:r>
          </a:p>
          <a:p>
            <a:pPr algn="ctr"/>
            <a:r>
              <a:rPr lang="en" altLang="zh-CN" sz="2200" b="1" dirty="0">
                <a:latin typeface="+mn-lt"/>
                <a:ea typeface="+mn-ea"/>
                <a:hlinkClick r:id="rId3"/>
              </a:rPr>
              <a:t>https://www.jetbrains.com/idea/</a:t>
            </a:r>
            <a:endParaRPr lang="en" altLang="zh-CN" sz="2200" b="1" dirty="0">
              <a:latin typeface="+mn-lt"/>
              <a:ea typeface="+mn-ea"/>
            </a:endParaRPr>
          </a:p>
          <a:p>
            <a:pPr algn="ctr"/>
            <a:r>
              <a:rPr lang="zh-CN" altLang="en-US" sz="2200" b="1" dirty="0">
                <a:latin typeface="+mn-lt"/>
                <a:ea typeface="+mn-ea"/>
              </a:rPr>
              <a:t>社区版</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CD4DF163-9FEC-4D77-B725-12E400EB3607}"/>
              </a:ext>
            </a:extLst>
          </p:cNvPr>
          <p:cNvSpPr>
            <a:spLocks noGrp="1" noChangeArrowheads="1"/>
          </p:cNvSpPr>
          <p:nvPr>
            <p:ph type="title"/>
          </p:nvPr>
        </p:nvSpPr>
        <p:spPr>
          <a:noFill/>
        </p:spPr>
        <p:txBody>
          <a:bodyPr/>
          <a:lstStyle/>
          <a:p>
            <a:pPr eaLnBrk="1" hangingPunct="1"/>
            <a:r>
              <a:rPr lang="en-US" altLang="zh-CN" sz="3800" b="1">
                <a:solidFill>
                  <a:srgbClr val="FF0066"/>
                </a:solidFill>
                <a:ea typeface="华文琥珀" panose="02010800040101010101" pitchFamily="2" charset="-122"/>
              </a:rPr>
              <a:t>1.6  </a:t>
            </a:r>
            <a:r>
              <a:rPr lang="en-US" altLang="zh-CN" sz="3800" b="1">
                <a:solidFill>
                  <a:srgbClr val="FF0066"/>
                </a:solidFill>
                <a:latin typeface="Times New Roman" panose="02020603050405020304" pitchFamily="18" charset="0"/>
                <a:ea typeface="华文琥珀" panose="02010800040101010101" pitchFamily="2" charset="-122"/>
              </a:rPr>
              <a:t>Java</a:t>
            </a:r>
            <a:r>
              <a:rPr lang="zh-CN" altLang="en-US" sz="3800" b="1">
                <a:solidFill>
                  <a:srgbClr val="FF0066"/>
                </a:solidFill>
                <a:latin typeface="Times New Roman" panose="02020603050405020304" pitchFamily="18" charset="0"/>
                <a:ea typeface="华文琥珀" panose="02010800040101010101" pitchFamily="2" charset="-122"/>
              </a:rPr>
              <a:t>开发工具包的安装与配置</a:t>
            </a:r>
          </a:p>
        </p:txBody>
      </p:sp>
      <p:sp>
        <p:nvSpPr>
          <p:cNvPr id="23555" name="Rectangle 3">
            <a:extLst>
              <a:ext uri="{FF2B5EF4-FFF2-40B4-BE49-F238E27FC236}">
                <a16:creationId xmlns:a16="http://schemas.microsoft.com/office/drawing/2014/main" id="{FA13CA5F-1F42-4B9E-94AF-5D6347C7C215}"/>
              </a:ext>
            </a:extLst>
          </p:cNvPr>
          <p:cNvSpPr>
            <a:spLocks noGrp="1" noChangeArrowheads="1"/>
          </p:cNvSpPr>
          <p:nvPr>
            <p:ph type="body" idx="1"/>
          </p:nvPr>
        </p:nvSpPr>
        <p:spPr>
          <a:xfrm>
            <a:off x="0" y="1557338"/>
            <a:ext cx="9144000" cy="5300662"/>
          </a:xfrm>
        </p:spPr>
        <p:txBody>
          <a:bodyPr/>
          <a:lstStyle/>
          <a:p>
            <a:pPr marL="609600" indent="-609600" eaLnBrk="1" hangingPunct="1">
              <a:buFontTx/>
              <a:buNone/>
            </a:pPr>
            <a:r>
              <a:rPr lang="en-US" altLang="zh-CN" sz="2400" b="1" dirty="0">
                <a:latin typeface="Times New Roman" panose="02020603050405020304" pitchFamily="18" charset="0"/>
              </a:rPr>
              <a:t>         </a:t>
            </a:r>
            <a:r>
              <a:rPr lang="zh-CN" altLang="en-US" sz="2400" b="1" dirty="0">
                <a:latin typeface="Times New Roman" panose="02020603050405020304" pitchFamily="18" charset="0"/>
              </a:rPr>
              <a:t>学习</a:t>
            </a:r>
            <a:r>
              <a:rPr lang="en-US" altLang="zh-CN" sz="2400" b="1" dirty="0"/>
              <a:t>Java</a:t>
            </a:r>
            <a:r>
              <a:rPr lang="zh-CN" altLang="en-US" sz="2400" b="1" dirty="0">
                <a:latin typeface="Times New Roman" panose="02020603050405020304" pitchFamily="18" charset="0"/>
              </a:rPr>
              <a:t>必须从</a:t>
            </a:r>
            <a:r>
              <a:rPr lang="en-US" altLang="zh-CN" sz="2400" b="1" dirty="0"/>
              <a:t>J2SE</a:t>
            </a:r>
            <a:r>
              <a:rPr lang="zh-CN" altLang="en-US" sz="2400" b="1" dirty="0">
                <a:latin typeface="Times New Roman" panose="02020603050405020304" pitchFamily="18" charset="0"/>
              </a:rPr>
              <a:t>开始，因此，本课程基于</a:t>
            </a:r>
            <a:r>
              <a:rPr lang="en-US" altLang="zh-CN" sz="2400" b="1" dirty="0"/>
              <a:t>J2SE</a:t>
            </a:r>
            <a:r>
              <a:rPr lang="zh-CN" altLang="en-US" sz="2400" b="1" dirty="0">
                <a:latin typeface="Times New Roman" panose="02020603050405020304" pitchFamily="18" charset="0"/>
              </a:rPr>
              <a:t>来学习</a:t>
            </a:r>
            <a:r>
              <a:rPr lang="en-US" altLang="zh-CN" sz="2400" b="1" dirty="0"/>
              <a:t>Java</a:t>
            </a:r>
            <a:r>
              <a:rPr lang="zh-CN" altLang="en-US" sz="2400" b="1" dirty="0">
                <a:latin typeface="Times New Roman" panose="02020603050405020304" pitchFamily="18" charset="0"/>
              </a:rPr>
              <a:t>。</a:t>
            </a:r>
            <a:r>
              <a:rPr lang="en-US" altLang="zh-CN" sz="2400" b="1" dirty="0"/>
              <a:t>Sun </a:t>
            </a:r>
            <a:r>
              <a:rPr lang="zh-CN" altLang="en-US" sz="2400" b="1" dirty="0"/>
              <a:t>公司提供了免费的软件开发工具包，其中包括编译器、虚拟机、调试器等开发工具，称为</a:t>
            </a:r>
            <a:r>
              <a:rPr lang="en-US" altLang="zh-CN" sz="2400" b="1" dirty="0"/>
              <a:t>Java</a:t>
            </a:r>
            <a:r>
              <a:rPr lang="zh-CN" altLang="en-US" sz="2400" b="1" dirty="0"/>
              <a:t>开发工具包或</a:t>
            </a:r>
            <a:r>
              <a:rPr lang="en-US" altLang="zh-CN" sz="2400" b="1" dirty="0"/>
              <a:t>JDK</a:t>
            </a:r>
            <a:r>
              <a:rPr lang="zh-CN" altLang="en-US" sz="2400" b="1" dirty="0"/>
              <a:t>。</a:t>
            </a:r>
            <a:r>
              <a:rPr lang="en-US" altLang="zh-CN" sz="2400" b="1" dirty="0">
                <a:solidFill>
                  <a:srgbClr val="7030A0"/>
                </a:solidFill>
              </a:rPr>
              <a:t>Windows</a:t>
            </a:r>
            <a:r>
              <a:rPr lang="zh-CN" altLang="en-US" sz="2400" b="1" dirty="0">
                <a:solidFill>
                  <a:srgbClr val="7030A0"/>
                </a:solidFill>
              </a:rPr>
              <a:t>版的</a:t>
            </a:r>
            <a:r>
              <a:rPr lang="en-US" altLang="zh-CN" sz="2400" b="1" dirty="0">
                <a:solidFill>
                  <a:srgbClr val="7030A0"/>
                </a:solidFill>
              </a:rPr>
              <a:t>JDK</a:t>
            </a:r>
            <a:r>
              <a:rPr lang="zh-CN" altLang="en-US" sz="2400" b="1" dirty="0">
                <a:solidFill>
                  <a:srgbClr val="7030A0"/>
                </a:solidFill>
              </a:rPr>
              <a:t>可以从如下站点下载</a:t>
            </a:r>
            <a:r>
              <a:rPr lang="zh-CN" altLang="en-US" sz="2400" b="1" dirty="0"/>
              <a:t>：</a:t>
            </a:r>
          </a:p>
          <a:p>
            <a:pPr marL="609600" indent="-609600" eaLnBrk="1" hangingPunct="1">
              <a:buFontTx/>
              <a:buNone/>
            </a:pPr>
            <a:r>
              <a:rPr lang="en-US" altLang="zh-CN" sz="2400" b="1" dirty="0"/>
              <a:t> </a:t>
            </a:r>
          </a:p>
          <a:p>
            <a:pPr marL="609600" indent="-609600" eaLnBrk="1" hangingPunct="1">
              <a:buFontTx/>
              <a:buNone/>
            </a:pPr>
            <a:r>
              <a:rPr lang="en-US" altLang="zh-CN" sz="2400" b="1" dirty="0"/>
              <a:t>	https://</a:t>
            </a:r>
            <a:r>
              <a:rPr lang="en-US" altLang="zh-CN" sz="2400" b="1" dirty="0" err="1"/>
              <a:t>www.oracle.com</a:t>
            </a:r>
            <a:r>
              <a:rPr lang="en-US" altLang="zh-CN" sz="2400" b="1" dirty="0"/>
              <a:t>/java/technologies/</a:t>
            </a:r>
            <a:r>
              <a:rPr lang="en-US" altLang="zh-CN" sz="2400" b="1" dirty="0" err="1"/>
              <a:t>javase-downloads.html</a:t>
            </a:r>
            <a:endParaRPr lang="en-US" altLang="zh-CN" sz="2400" b="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E089857-9AB6-AA45-8FB0-8248E0315BFE}"/>
              </a:ext>
            </a:extLst>
          </p:cNvPr>
          <p:cNvPicPr>
            <a:picLocks noChangeAspect="1"/>
          </p:cNvPicPr>
          <p:nvPr/>
        </p:nvPicPr>
        <p:blipFill>
          <a:blip r:embed="rId2"/>
          <a:stretch>
            <a:fillRect/>
          </a:stretch>
        </p:blipFill>
        <p:spPr>
          <a:xfrm>
            <a:off x="0" y="1499372"/>
            <a:ext cx="9144000" cy="385925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EFBE8C15-E67A-8E49-85D9-1B1F8FC01742}"/>
              </a:ext>
            </a:extLst>
          </p:cNvPr>
          <p:cNvPicPr>
            <a:picLocks noChangeAspect="1"/>
          </p:cNvPicPr>
          <p:nvPr/>
        </p:nvPicPr>
        <p:blipFill>
          <a:blip r:embed="rId2"/>
          <a:stretch>
            <a:fillRect/>
          </a:stretch>
        </p:blipFill>
        <p:spPr>
          <a:xfrm>
            <a:off x="376436" y="76200"/>
            <a:ext cx="3962400" cy="3022600"/>
          </a:xfrm>
          <a:prstGeom prst="rect">
            <a:avLst/>
          </a:prstGeom>
        </p:spPr>
      </p:pic>
      <p:pic>
        <p:nvPicPr>
          <p:cNvPr id="3" name="图片 2">
            <a:extLst>
              <a:ext uri="{FF2B5EF4-FFF2-40B4-BE49-F238E27FC236}">
                <a16:creationId xmlns:a16="http://schemas.microsoft.com/office/drawing/2014/main" id="{D6C3627D-100B-EA49-B60E-416DD3812A27}"/>
              </a:ext>
            </a:extLst>
          </p:cNvPr>
          <p:cNvPicPr>
            <a:picLocks noChangeAspect="1"/>
          </p:cNvPicPr>
          <p:nvPr/>
        </p:nvPicPr>
        <p:blipFill>
          <a:blip r:embed="rId3"/>
          <a:stretch>
            <a:fillRect/>
          </a:stretch>
        </p:blipFill>
        <p:spPr>
          <a:xfrm>
            <a:off x="4515346" y="162123"/>
            <a:ext cx="3962400" cy="3022600"/>
          </a:xfrm>
          <a:prstGeom prst="rect">
            <a:avLst/>
          </a:prstGeom>
        </p:spPr>
      </p:pic>
      <p:pic>
        <p:nvPicPr>
          <p:cNvPr id="4" name="图片 3">
            <a:extLst>
              <a:ext uri="{FF2B5EF4-FFF2-40B4-BE49-F238E27FC236}">
                <a16:creationId xmlns:a16="http://schemas.microsoft.com/office/drawing/2014/main" id="{531D89B3-35A2-1A49-9246-FD7FE4D2DF25}"/>
              </a:ext>
            </a:extLst>
          </p:cNvPr>
          <p:cNvPicPr>
            <a:picLocks noChangeAspect="1"/>
          </p:cNvPicPr>
          <p:nvPr/>
        </p:nvPicPr>
        <p:blipFill>
          <a:blip r:embed="rId4"/>
          <a:stretch>
            <a:fillRect/>
          </a:stretch>
        </p:blipFill>
        <p:spPr>
          <a:xfrm>
            <a:off x="376436" y="3184723"/>
            <a:ext cx="3962400" cy="3022600"/>
          </a:xfrm>
          <a:prstGeom prst="rect">
            <a:avLst/>
          </a:prstGeom>
        </p:spPr>
      </p:pic>
      <p:pic>
        <p:nvPicPr>
          <p:cNvPr id="5" name="图片 4">
            <a:extLst>
              <a:ext uri="{FF2B5EF4-FFF2-40B4-BE49-F238E27FC236}">
                <a16:creationId xmlns:a16="http://schemas.microsoft.com/office/drawing/2014/main" id="{AC2CDA7F-5F5B-4A43-ABCE-353C7B52037E}"/>
              </a:ext>
            </a:extLst>
          </p:cNvPr>
          <p:cNvPicPr>
            <a:picLocks noChangeAspect="1"/>
          </p:cNvPicPr>
          <p:nvPr/>
        </p:nvPicPr>
        <p:blipFill>
          <a:blip r:embed="rId5"/>
          <a:stretch>
            <a:fillRect/>
          </a:stretch>
        </p:blipFill>
        <p:spPr>
          <a:xfrm>
            <a:off x="4553644" y="3268860"/>
            <a:ext cx="3962400" cy="30226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F5D64F-CDE6-7341-B7D8-D5C5F131F272}"/>
              </a:ext>
            </a:extLst>
          </p:cNvPr>
          <p:cNvPicPr>
            <a:picLocks noChangeAspect="1"/>
          </p:cNvPicPr>
          <p:nvPr/>
        </p:nvPicPr>
        <p:blipFill>
          <a:blip r:embed="rId2"/>
          <a:stretch>
            <a:fillRect/>
          </a:stretch>
        </p:blipFill>
        <p:spPr>
          <a:xfrm>
            <a:off x="467544" y="188640"/>
            <a:ext cx="3962400" cy="3022600"/>
          </a:xfrm>
          <a:prstGeom prst="rect">
            <a:avLst/>
          </a:prstGeom>
        </p:spPr>
      </p:pic>
      <p:pic>
        <p:nvPicPr>
          <p:cNvPr id="3" name="图片 2">
            <a:extLst>
              <a:ext uri="{FF2B5EF4-FFF2-40B4-BE49-F238E27FC236}">
                <a16:creationId xmlns:a16="http://schemas.microsoft.com/office/drawing/2014/main" id="{7F9B7947-4D07-1E4E-A55A-4FCC323878E1}"/>
              </a:ext>
            </a:extLst>
          </p:cNvPr>
          <p:cNvPicPr>
            <a:picLocks noChangeAspect="1"/>
          </p:cNvPicPr>
          <p:nvPr/>
        </p:nvPicPr>
        <p:blipFill>
          <a:blip r:embed="rId3"/>
          <a:stretch>
            <a:fillRect/>
          </a:stretch>
        </p:blipFill>
        <p:spPr>
          <a:xfrm>
            <a:off x="4716016" y="188640"/>
            <a:ext cx="3962400" cy="3022600"/>
          </a:xfrm>
          <a:prstGeom prst="rect">
            <a:avLst/>
          </a:prstGeom>
        </p:spPr>
      </p:pic>
      <p:pic>
        <p:nvPicPr>
          <p:cNvPr id="4" name="图片 3">
            <a:extLst>
              <a:ext uri="{FF2B5EF4-FFF2-40B4-BE49-F238E27FC236}">
                <a16:creationId xmlns:a16="http://schemas.microsoft.com/office/drawing/2014/main" id="{A08DD0DE-6000-1646-9221-8BDB9F5AD793}"/>
              </a:ext>
            </a:extLst>
          </p:cNvPr>
          <p:cNvPicPr>
            <a:picLocks noChangeAspect="1"/>
          </p:cNvPicPr>
          <p:nvPr/>
        </p:nvPicPr>
        <p:blipFill>
          <a:blip r:embed="rId4"/>
          <a:stretch>
            <a:fillRect/>
          </a:stretch>
        </p:blipFill>
        <p:spPr>
          <a:xfrm>
            <a:off x="323528" y="3216374"/>
            <a:ext cx="6094698" cy="3236962"/>
          </a:xfrm>
          <a:prstGeom prst="rect">
            <a:avLst/>
          </a:prstGeom>
        </p:spPr>
      </p:pic>
      <p:pic>
        <p:nvPicPr>
          <p:cNvPr id="6" name="图片 5">
            <a:extLst>
              <a:ext uri="{FF2B5EF4-FFF2-40B4-BE49-F238E27FC236}">
                <a16:creationId xmlns:a16="http://schemas.microsoft.com/office/drawing/2014/main" id="{A78E863E-282A-5746-AD9D-E246AF3BFA7B}"/>
              </a:ext>
            </a:extLst>
          </p:cNvPr>
          <p:cNvPicPr>
            <a:picLocks noChangeAspect="1"/>
          </p:cNvPicPr>
          <p:nvPr/>
        </p:nvPicPr>
        <p:blipFill>
          <a:blip r:embed="rId5"/>
          <a:stretch>
            <a:fillRect/>
          </a:stretch>
        </p:blipFill>
        <p:spPr>
          <a:xfrm>
            <a:off x="290066" y="6224736"/>
            <a:ext cx="8851900" cy="457200"/>
          </a:xfrm>
          <a:prstGeom prst="rect">
            <a:avLst/>
          </a:prstGeom>
        </p:spPr>
      </p:pic>
      <p:pic>
        <p:nvPicPr>
          <p:cNvPr id="7" name="图片 6">
            <a:extLst>
              <a:ext uri="{FF2B5EF4-FFF2-40B4-BE49-F238E27FC236}">
                <a16:creationId xmlns:a16="http://schemas.microsoft.com/office/drawing/2014/main" id="{110B615A-7DA0-4A43-8C4C-7434E3262315}"/>
              </a:ext>
            </a:extLst>
          </p:cNvPr>
          <p:cNvPicPr>
            <a:picLocks noChangeAspect="1"/>
          </p:cNvPicPr>
          <p:nvPr/>
        </p:nvPicPr>
        <p:blipFill>
          <a:blip r:embed="rId6"/>
          <a:stretch>
            <a:fillRect/>
          </a:stretch>
        </p:blipFill>
        <p:spPr>
          <a:xfrm>
            <a:off x="6697216" y="3326239"/>
            <a:ext cx="2437532" cy="2860769"/>
          </a:xfrm>
          <a:prstGeom prst="rect">
            <a:avLst/>
          </a:prstGeom>
        </p:spPr>
      </p:pic>
      <p:sp>
        <p:nvSpPr>
          <p:cNvPr id="8" name="右箭头 7">
            <a:extLst>
              <a:ext uri="{FF2B5EF4-FFF2-40B4-BE49-F238E27FC236}">
                <a16:creationId xmlns:a16="http://schemas.microsoft.com/office/drawing/2014/main" id="{4C7D4401-E66F-4E4B-8AEF-08056BAD18A0}"/>
              </a:ext>
            </a:extLst>
          </p:cNvPr>
          <p:cNvSpPr/>
          <p:nvPr/>
        </p:nvSpPr>
        <p:spPr bwMode="auto">
          <a:xfrm>
            <a:off x="5004048" y="4509120"/>
            <a:ext cx="1557282" cy="325735"/>
          </a:xfrm>
          <a:prstGeom prst="right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 name="右箭头 9">
            <a:extLst>
              <a:ext uri="{FF2B5EF4-FFF2-40B4-BE49-F238E27FC236}">
                <a16:creationId xmlns:a16="http://schemas.microsoft.com/office/drawing/2014/main" id="{D4091D94-D629-074D-9B6A-D3000224C6F5}"/>
              </a:ext>
            </a:extLst>
          </p:cNvPr>
          <p:cNvSpPr/>
          <p:nvPr/>
        </p:nvSpPr>
        <p:spPr bwMode="auto">
          <a:xfrm rot="16200000">
            <a:off x="5062609" y="5330924"/>
            <a:ext cx="1440160" cy="309736"/>
          </a:xfrm>
          <a:prstGeom prst="right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732284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848E62FC-4C7D-45B2-9503-EF4E78CA8C2F}"/>
              </a:ext>
            </a:extLst>
          </p:cNvPr>
          <p:cNvSpPr>
            <a:spLocks noGrp="1" noChangeArrowheads="1"/>
          </p:cNvSpPr>
          <p:nvPr>
            <p:ph type="title"/>
          </p:nvPr>
        </p:nvSpPr>
        <p:spPr>
          <a:noFill/>
        </p:spPr>
        <p:txBody>
          <a:bodyPr/>
          <a:lstStyle/>
          <a:p>
            <a:pPr eaLnBrk="1" hangingPunct="1"/>
            <a:r>
              <a:rPr lang="zh-CN" altLang="en-US" sz="3600" b="1" dirty="0">
                <a:solidFill>
                  <a:srgbClr val="FF0066"/>
                </a:solidFill>
              </a:rPr>
              <a:t>安装</a:t>
            </a:r>
            <a:r>
              <a:rPr lang="en-US" altLang="zh-CN" sz="3600" b="1" dirty="0">
                <a:solidFill>
                  <a:srgbClr val="FF0066"/>
                </a:solidFill>
              </a:rPr>
              <a:t>Java</a:t>
            </a:r>
            <a:r>
              <a:rPr lang="zh-CN" altLang="en-US" sz="3600" b="1" dirty="0">
                <a:solidFill>
                  <a:srgbClr val="FF0066"/>
                </a:solidFill>
              </a:rPr>
              <a:t>帮助文档</a:t>
            </a:r>
            <a:br>
              <a:rPr lang="zh-CN" altLang="en-US" sz="3600" b="1" dirty="0">
                <a:solidFill>
                  <a:srgbClr val="FF0066"/>
                </a:solidFill>
              </a:rPr>
            </a:br>
            <a:endParaRPr lang="zh-CN" altLang="en-US" sz="3600" b="1" dirty="0">
              <a:solidFill>
                <a:srgbClr val="FF0066"/>
              </a:solidFill>
            </a:endParaRPr>
          </a:p>
        </p:txBody>
      </p:sp>
      <p:sp>
        <p:nvSpPr>
          <p:cNvPr id="31747" name="Rectangle 3">
            <a:extLst>
              <a:ext uri="{FF2B5EF4-FFF2-40B4-BE49-F238E27FC236}">
                <a16:creationId xmlns:a16="http://schemas.microsoft.com/office/drawing/2014/main" id="{3461CED0-CC3B-4A7B-BE13-099AF6C2611B}"/>
              </a:ext>
            </a:extLst>
          </p:cNvPr>
          <p:cNvSpPr>
            <a:spLocks noGrp="1" noChangeArrowheads="1"/>
          </p:cNvSpPr>
          <p:nvPr>
            <p:ph type="body" idx="1"/>
          </p:nvPr>
        </p:nvSpPr>
        <p:spPr>
          <a:xfrm>
            <a:off x="468313" y="1052513"/>
            <a:ext cx="8064127" cy="4525962"/>
          </a:xfrm>
        </p:spPr>
        <p:txBody>
          <a:bodyPr/>
          <a:lstStyle/>
          <a:p>
            <a:pPr marL="609600" indent="-609600" eaLnBrk="1" hangingPunct="1">
              <a:buFontTx/>
              <a:buNone/>
            </a:pPr>
            <a:endParaRPr lang="en-US" altLang="zh-CN" dirty="0"/>
          </a:p>
          <a:p>
            <a:pPr marL="609600" indent="-609600" eaLnBrk="1" hangingPunct="1"/>
            <a:r>
              <a:rPr lang="en-US" altLang="zh-CN" sz="2400" dirty="0"/>
              <a:t>JDK</a:t>
            </a:r>
            <a:r>
              <a:rPr lang="zh-CN" altLang="en-US" sz="2400" dirty="0"/>
              <a:t>文档通常有两种格式：</a:t>
            </a:r>
            <a:r>
              <a:rPr lang="en-US" altLang="zh-CN" sz="2400" dirty="0"/>
              <a:t>HTML </a:t>
            </a:r>
            <a:r>
              <a:rPr lang="zh-CN" altLang="en-US" sz="2400" dirty="0"/>
              <a:t>格式和</a:t>
            </a:r>
            <a:r>
              <a:rPr lang="en-US" altLang="zh-CN" sz="2400" dirty="0"/>
              <a:t>CHM</a:t>
            </a:r>
            <a:r>
              <a:rPr lang="zh-CN" altLang="en-US" sz="2400" dirty="0"/>
              <a:t>格式。其中</a:t>
            </a:r>
            <a:r>
              <a:rPr lang="en-US" altLang="zh-CN" sz="2400" dirty="0"/>
              <a:t>html</a:t>
            </a:r>
            <a:r>
              <a:rPr lang="zh-CN" altLang="en-US" sz="2400" dirty="0"/>
              <a:t>文档属于官方的文档。</a:t>
            </a:r>
            <a:br>
              <a:rPr lang="zh-CN" altLang="en-US" sz="2400" dirty="0"/>
            </a:br>
            <a:r>
              <a:rPr lang="zh-CN" altLang="en-US" sz="2400" dirty="0"/>
              <a:t>　　</a:t>
            </a:r>
            <a:r>
              <a:rPr lang="fi-FI" altLang="zh-CN" sz="2400" dirty="0"/>
              <a:t> </a:t>
            </a:r>
            <a:r>
              <a:rPr lang="fi-FI" altLang="zh-CN" sz="2000" dirty="0" err="1"/>
              <a:t>https</a:t>
            </a:r>
            <a:r>
              <a:rPr lang="fi-FI" altLang="zh-CN" sz="2000" dirty="0"/>
              <a:t>://</a:t>
            </a:r>
            <a:r>
              <a:rPr lang="fi-FI" altLang="zh-CN" sz="2000" dirty="0" err="1"/>
              <a:t>docs.oracle.com</a:t>
            </a:r>
            <a:r>
              <a:rPr lang="fi-FI" altLang="zh-CN" sz="2000" dirty="0"/>
              <a:t>/en/</a:t>
            </a:r>
            <a:r>
              <a:rPr lang="fi-FI" altLang="zh-CN" sz="2000" dirty="0" err="1"/>
              <a:t>java</a:t>
            </a:r>
            <a:r>
              <a:rPr lang="fi-FI" altLang="zh-CN" sz="2000" dirty="0"/>
              <a:t>/</a:t>
            </a:r>
            <a:r>
              <a:rPr lang="fi-FI" altLang="zh-CN" sz="2000" dirty="0" err="1"/>
              <a:t>javase</a:t>
            </a:r>
            <a:r>
              <a:rPr lang="fi-FI" altLang="zh-CN" sz="2000" dirty="0"/>
              <a:t>/</a:t>
            </a:r>
            <a:r>
              <a:rPr lang="fi-FI" altLang="zh-CN" sz="2000" dirty="0">
                <a:solidFill>
                  <a:srgbClr val="FF0000"/>
                </a:solidFill>
              </a:rPr>
              <a:t>1</a:t>
            </a:r>
            <a:r>
              <a:rPr lang="en-US" altLang="zh-CN" sz="2000" dirty="0">
                <a:solidFill>
                  <a:srgbClr val="FF0000"/>
                </a:solidFill>
              </a:rPr>
              <a:t>9</a:t>
            </a:r>
            <a:r>
              <a:rPr lang="fi-FI" altLang="zh-CN" sz="2000" dirty="0"/>
              <a:t>/</a:t>
            </a:r>
            <a:r>
              <a:rPr lang="fi-FI" altLang="zh-CN" sz="2000" dirty="0" err="1"/>
              <a:t>docs</a:t>
            </a:r>
            <a:r>
              <a:rPr lang="fi-FI" altLang="zh-CN" sz="2000" dirty="0"/>
              <a:t>/</a:t>
            </a:r>
            <a:r>
              <a:rPr lang="fi-FI" altLang="zh-CN" sz="2000" dirty="0" err="1"/>
              <a:t>api</a:t>
            </a:r>
            <a:r>
              <a:rPr lang="fi-FI" altLang="zh-CN" sz="2000" dirty="0"/>
              <a:t>/</a:t>
            </a:r>
            <a:r>
              <a:rPr lang="fi-FI" altLang="zh-CN" sz="2000" dirty="0" err="1"/>
              <a:t>index.html</a:t>
            </a:r>
            <a:endParaRPr lang="fi-FI" altLang="zh-CN" sz="2000" dirty="0"/>
          </a:p>
          <a:p>
            <a:pPr marL="0" indent="0" eaLnBrk="1" hangingPunct="1">
              <a:buNone/>
            </a:pPr>
            <a:endParaRPr lang="zh-CN" altLang="en-US" sz="2000" dirty="0"/>
          </a:p>
          <a:p>
            <a:pPr marL="609600" indent="-609600" eaLnBrk="1" hangingPunct="1"/>
            <a:r>
              <a:rPr lang="zh-CN" altLang="en-US" sz="2400" dirty="0">
                <a:solidFill>
                  <a:srgbClr val="7030A0"/>
                </a:solidFill>
                <a:effectLst>
                  <a:outerShdw blurRad="38100" dist="38100" dir="2700000" algn="tl">
                    <a:srgbClr val="000000">
                      <a:alpha val="43137"/>
                    </a:srgbClr>
                  </a:outerShdw>
                </a:effectLst>
              </a:rPr>
              <a:t>由于</a:t>
            </a:r>
            <a:r>
              <a:rPr lang="en-US" altLang="zh-CN" sz="2400" dirty="0">
                <a:solidFill>
                  <a:srgbClr val="7030A0"/>
                </a:solidFill>
                <a:effectLst>
                  <a:outerShdw blurRad="38100" dist="38100" dir="2700000" algn="tl">
                    <a:srgbClr val="000000">
                      <a:alpha val="43137"/>
                    </a:srgbClr>
                  </a:outerShdw>
                </a:effectLst>
              </a:rPr>
              <a:t>JDK</a:t>
            </a:r>
            <a:r>
              <a:rPr lang="zh-CN" altLang="en-US" sz="2400" dirty="0">
                <a:solidFill>
                  <a:srgbClr val="7030A0"/>
                </a:solidFill>
                <a:effectLst>
                  <a:outerShdw blurRad="38100" dist="38100" dir="2700000" algn="tl">
                    <a:srgbClr val="000000">
                      <a:alpha val="43137"/>
                    </a:srgbClr>
                  </a:outerShdw>
                </a:effectLst>
              </a:rPr>
              <a:t>的安装程序中并不包含帮助文档</a:t>
            </a:r>
            <a:r>
              <a:rPr lang="zh-CN" altLang="en-US" sz="2400" dirty="0"/>
              <a:t>，因此必须从网站上下载进行安装。通常安装在</a:t>
            </a:r>
            <a:r>
              <a:rPr lang="en-US" altLang="zh-CN" sz="2400" dirty="0"/>
              <a:t>JDK</a:t>
            </a:r>
            <a:r>
              <a:rPr lang="zh-CN" altLang="en-US" sz="2400" dirty="0"/>
              <a:t>所在目录的</a:t>
            </a:r>
            <a:r>
              <a:rPr lang="en-US" altLang="zh-CN" sz="2400" dirty="0"/>
              <a:t>docs</a:t>
            </a:r>
            <a:r>
              <a:rPr lang="zh-CN" altLang="en-US" sz="2400" dirty="0"/>
              <a:t>子目录下面。用浏览器打开</a:t>
            </a:r>
            <a:r>
              <a:rPr lang="en-US" altLang="zh-CN" sz="2400" dirty="0"/>
              <a:t>docs</a:t>
            </a:r>
            <a:r>
              <a:rPr lang="zh-CN" altLang="en-US" sz="2400" dirty="0"/>
              <a:t>子目录下的</a:t>
            </a:r>
            <a:r>
              <a:rPr lang="en-US" altLang="zh-CN" sz="2400" dirty="0" err="1"/>
              <a:t>index.html</a:t>
            </a:r>
            <a:r>
              <a:rPr lang="zh-CN" altLang="en-US" sz="2400" dirty="0"/>
              <a:t>文件就可以阅读所有的帮助文档。</a:t>
            </a:r>
            <a:br>
              <a:rPr lang="zh-CN" altLang="en-US" sz="2400" dirty="0"/>
            </a:br>
            <a:endParaRPr lang="zh-CN" altLang="en-US" sz="2400" dirty="0"/>
          </a:p>
          <a:p>
            <a:pPr marL="609600" indent="-609600" eaLnBrk="1" hangingPunct="1"/>
            <a:r>
              <a:rPr lang="en-US" altLang="zh-CN" sz="2400" dirty="0"/>
              <a:t>Chm</a:t>
            </a:r>
            <a:r>
              <a:rPr lang="zh-CN" altLang="en-US" sz="2400" dirty="0"/>
              <a:t>文档是编程爱好者自己奉献出来的文档，支持模糊查询</a:t>
            </a:r>
            <a:endParaRPr lang="zh-CN" altLang="en-US" sz="2500" dirty="0">
              <a:latin typeface="宋体" panose="02010600030101010101" pitchFamily="2" charset="-122"/>
            </a:endParaRPr>
          </a:p>
          <a:p>
            <a:pPr marL="609600" indent="-609600" eaLnBrk="1" hangingPunct="1">
              <a:buFontTx/>
              <a:buNone/>
            </a:pPr>
            <a:endParaRPr lang="zh-CN" altLang="en-US" sz="2400" dirty="0">
              <a:solidFill>
                <a:srgbClr val="6666FF"/>
              </a:solidFill>
            </a:endParaRPr>
          </a:p>
          <a:p>
            <a:pPr marL="609600" indent="-609600" eaLnBrk="1" hangingPunct="1">
              <a:buFontTx/>
              <a:buNone/>
            </a:pPr>
            <a:endParaRPr lang="en-US" altLang="zh-CN" sz="3100" dirty="0">
              <a:solidFill>
                <a:schemeClr val="folHlink"/>
              </a:solidFill>
            </a:endParaRPr>
          </a:p>
        </p:txBody>
      </p:sp>
    </p:spTree>
    <p:extLst>
      <p:ext uri="{BB962C8B-B14F-4D97-AF65-F5344CB8AC3E}">
        <p14:creationId xmlns:p14="http://schemas.microsoft.com/office/powerpoint/2010/main" val="30058564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67CDA740-F03C-47DF-AAB1-369C2ABAAB8A}"/>
              </a:ext>
            </a:extLst>
          </p:cNvPr>
          <p:cNvSpPr>
            <a:spLocks noGrp="1" noChangeArrowheads="1"/>
          </p:cNvSpPr>
          <p:nvPr>
            <p:ph type="title"/>
          </p:nvPr>
        </p:nvSpPr>
        <p:spPr>
          <a:xfrm>
            <a:off x="468313" y="260350"/>
            <a:ext cx="8229600" cy="504825"/>
          </a:xfrm>
          <a:noFill/>
        </p:spPr>
        <p:txBody>
          <a:bodyPr/>
          <a:lstStyle/>
          <a:p>
            <a:pPr eaLnBrk="1" hangingPunct="1"/>
            <a:r>
              <a:rPr lang="en-US" altLang="zh-CN" sz="3600" b="1">
                <a:solidFill>
                  <a:srgbClr val="FF0066"/>
                </a:solidFill>
                <a:latin typeface="微软雅黑" panose="020B0503020204020204" pitchFamily="34" charset="-122"/>
                <a:ea typeface="微软雅黑" panose="020B0503020204020204" pitchFamily="34" charset="-122"/>
              </a:rPr>
              <a:t>path</a:t>
            </a:r>
            <a:r>
              <a:rPr lang="zh-CN" altLang="en-US" sz="3600" b="1">
                <a:solidFill>
                  <a:srgbClr val="FF0066"/>
                </a:solidFill>
                <a:latin typeface="宋体" panose="02010600030101010101" pitchFamily="2" charset="-122"/>
              </a:rPr>
              <a:t>与</a:t>
            </a:r>
            <a:r>
              <a:rPr lang="en-US" altLang="zh-CN" sz="3600" b="1">
                <a:solidFill>
                  <a:srgbClr val="FF0066"/>
                </a:solidFill>
                <a:latin typeface="微软雅黑" panose="020B0503020204020204" pitchFamily="34" charset="-122"/>
                <a:ea typeface="微软雅黑" panose="020B0503020204020204" pitchFamily="34" charset="-122"/>
              </a:rPr>
              <a:t>classpath</a:t>
            </a:r>
            <a:r>
              <a:rPr lang="zh-CN" altLang="en-US" sz="3600" b="1">
                <a:solidFill>
                  <a:srgbClr val="FF0066"/>
                </a:solidFill>
                <a:latin typeface="宋体" panose="02010600030101010101" pitchFamily="2" charset="-122"/>
              </a:rPr>
              <a:t>的配置</a:t>
            </a:r>
          </a:p>
        </p:txBody>
      </p:sp>
      <p:sp>
        <p:nvSpPr>
          <p:cNvPr id="32771" name="Rectangle 7">
            <a:extLst>
              <a:ext uri="{FF2B5EF4-FFF2-40B4-BE49-F238E27FC236}">
                <a16:creationId xmlns:a16="http://schemas.microsoft.com/office/drawing/2014/main" id="{07FA96BA-EBF8-4788-B2CF-7A03C3E4F742}"/>
              </a:ext>
            </a:extLst>
          </p:cNvPr>
          <p:cNvSpPr>
            <a:spLocks noGrp="1" noChangeArrowheads="1"/>
          </p:cNvSpPr>
          <p:nvPr>
            <p:ph type="body" idx="1"/>
          </p:nvPr>
        </p:nvSpPr>
        <p:spPr>
          <a:xfrm>
            <a:off x="341584" y="1052736"/>
            <a:ext cx="8388424" cy="4525962"/>
          </a:xfrm>
          <a:noFill/>
        </p:spPr>
        <p:txBody>
          <a:bodyPr/>
          <a:lstStyle/>
          <a:p>
            <a:pPr eaLnBrk="1" hangingPunct="1">
              <a:lnSpc>
                <a:spcPct val="150000"/>
              </a:lnSpc>
              <a:buFont typeface="Wingdings" panose="05000000000000000000" pitchFamily="2" charset="2"/>
              <a:buChar char="Ø"/>
            </a:pPr>
            <a:r>
              <a:rPr lang="zh-CN" altLang="en-US" sz="2400" b="1" dirty="0">
                <a:latin typeface="宋体" panose="02010600030101010101" pitchFamily="2" charset="-122"/>
              </a:rPr>
              <a:t>鼠标右键点击“</a:t>
            </a:r>
            <a:r>
              <a:rPr lang="zh-CN" altLang="en-US" sz="2400" b="1" dirty="0">
                <a:solidFill>
                  <a:srgbClr val="7030A0"/>
                </a:solidFill>
                <a:latin typeface="宋体" panose="02010600030101010101" pitchFamily="2" charset="-122"/>
              </a:rPr>
              <a:t>我的电脑</a:t>
            </a:r>
            <a:r>
              <a:rPr lang="zh-CN" altLang="en-US" sz="2400" b="1" dirty="0">
                <a:latin typeface="宋体" panose="02010600030101010101" pitchFamily="2" charset="-122"/>
              </a:rPr>
              <a:t>”，弹出菜单，然后选择属性，弹出“</a:t>
            </a:r>
            <a:r>
              <a:rPr lang="zh-CN" altLang="en-US" sz="2400" b="1" dirty="0">
                <a:solidFill>
                  <a:srgbClr val="7030A0"/>
                </a:solidFill>
                <a:latin typeface="宋体" panose="02010600030101010101" pitchFamily="2" charset="-122"/>
              </a:rPr>
              <a:t>系统特性</a:t>
            </a:r>
            <a:r>
              <a:rPr lang="zh-CN" altLang="en-US" sz="2400" b="1" dirty="0">
                <a:latin typeface="宋体" panose="02010600030101010101" pitchFamily="2" charset="-122"/>
              </a:rPr>
              <a:t>”对话框，再单击该对话框中的高级选项，然后点击按钮“</a:t>
            </a:r>
            <a:r>
              <a:rPr lang="zh-CN" altLang="en-US" sz="2400" b="1" dirty="0">
                <a:solidFill>
                  <a:srgbClr val="7030A0"/>
                </a:solidFill>
                <a:latin typeface="宋体" panose="02010600030101010101" pitchFamily="2" charset="-122"/>
              </a:rPr>
              <a:t>环境变量</a:t>
            </a:r>
            <a:r>
              <a:rPr lang="zh-CN" altLang="en-US" sz="2400" b="1" dirty="0">
                <a:latin typeface="宋体" panose="02010600030101010101" pitchFamily="2" charset="-122"/>
              </a:rPr>
              <a:t>”；</a:t>
            </a:r>
            <a:endParaRPr lang="en-US" altLang="zh-CN" sz="2400" b="1" dirty="0">
              <a:latin typeface="宋体" panose="02010600030101010101" pitchFamily="2" charset="-122"/>
            </a:endParaRPr>
          </a:p>
          <a:p>
            <a:pPr eaLnBrk="1" hangingPunct="1">
              <a:lnSpc>
                <a:spcPct val="150000"/>
              </a:lnSpc>
              <a:buFont typeface="Wingdings" panose="05000000000000000000" pitchFamily="2" charset="2"/>
              <a:buChar char="Ø"/>
            </a:pPr>
            <a:r>
              <a:rPr lang="zh-CN" altLang="en-US" sz="2400" b="1" dirty="0">
                <a:latin typeface="宋体" panose="02010600030101010101" pitchFamily="2" charset="-122"/>
              </a:rPr>
              <a:t>在变量名</a:t>
            </a:r>
            <a:r>
              <a:rPr lang="en-US" altLang="zh-CN" sz="2400" b="1" dirty="0">
                <a:latin typeface="微软雅黑" panose="020B0503020204020204" pitchFamily="34" charset="-122"/>
                <a:ea typeface="微软雅黑" panose="020B0503020204020204" pitchFamily="34" charset="-122"/>
              </a:rPr>
              <a:t>path</a:t>
            </a:r>
            <a:r>
              <a:rPr lang="zh-CN" altLang="en-US" sz="2400" b="1" dirty="0">
                <a:latin typeface="宋体" panose="02010600030101010101" pitchFamily="2" charset="-122"/>
              </a:rPr>
              <a:t>前面</a:t>
            </a:r>
            <a:r>
              <a:rPr lang="zh-CN" altLang="en-US" sz="2400" b="1" dirty="0">
                <a:solidFill>
                  <a:srgbClr val="0066FF"/>
                </a:solidFill>
                <a:latin typeface="宋体" panose="02010600030101010101" pitchFamily="2" charset="-122"/>
              </a:rPr>
              <a:t>添加</a:t>
            </a:r>
            <a:r>
              <a:rPr lang="en-US" altLang="zh-CN" sz="2400" b="1" dirty="0" err="1">
                <a:solidFill>
                  <a:srgbClr val="0066FF"/>
                </a:solidFill>
                <a:latin typeface="宋体" panose="02010600030101010101" pitchFamily="2" charset="-122"/>
              </a:rPr>
              <a:t>jdk</a:t>
            </a:r>
            <a:r>
              <a:rPr lang="en-US" altLang="zh-CN" sz="2400" b="1" dirty="0">
                <a:solidFill>
                  <a:srgbClr val="0066FF"/>
                </a:solidFill>
                <a:latin typeface="宋体" panose="02010600030101010101" pitchFamily="2" charset="-122"/>
              </a:rPr>
              <a:t> bin</a:t>
            </a:r>
            <a:r>
              <a:rPr lang="zh-CN" altLang="en-US" sz="2400" b="1" dirty="0">
                <a:solidFill>
                  <a:srgbClr val="0066FF"/>
                </a:solidFill>
                <a:latin typeface="宋体" panose="02010600030101010101" pitchFamily="2" charset="-122"/>
              </a:rPr>
              <a:t>的安装路径</a:t>
            </a:r>
            <a:r>
              <a:rPr lang="zh-CN" altLang="en-US" sz="2400" b="1" dirty="0">
                <a:latin typeface="宋体" panose="02010600030101010101" pitchFamily="2" charset="-122"/>
              </a:rPr>
              <a:t>，比如：</a:t>
            </a:r>
            <a:endParaRPr lang="en-US" altLang="zh-CN" sz="2400" b="1" dirty="0">
              <a:latin typeface="宋体" panose="02010600030101010101" pitchFamily="2" charset="-122"/>
            </a:endParaRPr>
          </a:p>
          <a:p>
            <a:pPr marL="0" indent="0" eaLnBrk="1" hangingPunct="1">
              <a:lnSpc>
                <a:spcPct val="150000"/>
              </a:lnSpc>
              <a:buNone/>
            </a:pPr>
            <a:r>
              <a:rPr lang="en-US" altLang="zh-CN" sz="2000" b="1" dirty="0">
                <a:latin typeface="宋体" panose="02010600030101010101" pitchFamily="2" charset="-122"/>
              </a:rPr>
              <a:t>   </a:t>
            </a:r>
            <a:r>
              <a:rPr lang="en-US" altLang="zh-CN" sz="2000" b="1" dirty="0">
                <a:solidFill>
                  <a:srgbClr val="FF0066"/>
                </a:solidFill>
                <a:latin typeface="宋体" panose="02010600030101010101" pitchFamily="2" charset="-122"/>
              </a:rPr>
              <a:t>C:\Program Files\Java\</a:t>
            </a:r>
            <a:r>
              <a:rPr lang="en-US" altLang="zh-CN" sz="2000" b="1" dirty="0" err="1">
                <a:solidFill>
                  <a:srgbClr val="FF0066"/>
                </a:solidFill>
                <a:latin typeface="宋体" panose="02010600030101010101" pitchFamily="2" charset="-122"/>
              </a:rPr>
              <a:t>jdk</a:t>
            </a:r>
            <a:r>
              <a:rPr lang="en-US" altLang="zh-CN" sz="2000" b="1" dirty="0">
                <a:solidFill>
                  <a:srgbClr val="FF0066"/>
                </a:solidFill>
                <a:latin typeface="宋体" panose="02010600030101010101" pitchFamily="2" charset="-122"/>
              </a:rPr>
              <a:t>-</a:t>
            </a:r>
            <a:r>
              <a:rPr lang="zh-CN" altLang="en-US" sz="2000" b="1" dirty="0">
                <a:solidFill>
                  <a:srgbClr val="FF0066"/>
                </a:solidFill>
                <a:latin typeface="宋体" panose="02010600030101010101" pitchFamily="2" charset="-122"/>
              </a:rPr>
              <a:t>***</a:t>
            </a:r>
            <a:r>
              <a:rPr lang="en-US" altLang="zh-CN" sz="2000" b="1" dirty="0">
                <a:solidFill>
                  <a:srgbClr val="FF0066"/>
                </a:solidFill>
                <a:latin typeface="宋体" panose="02010600030101010101" pitchFamily="2" charset="-122"/>
              </a:rPr>
              <a:t>\bin</a:t>
            </a:r>
          </a:p>
          <a:p>
            <a:pPr marL="0" indent="0" eaLnBrk="1" hangingPunct="1">
              <a:lnSpc>
                <a:spcPct val="150000"/>
              </a:lnSpc>
              <a:buNone/>
            </a:pPr>
            <a:r>
              <a:rPr lang="en-US" altLang="zh-CN" sz="2000" b="1" dirty="0">
                <a:latin typeface="宋体" panose="02010600030101010101" pitchFamily="2" charset="-122"/>
              </a:rPr>
              <a:t>   C:\Program Files\Java\</a:t>
            </a:r>
            <a:r>
              <a:rPr lang="en-US" altLang="zh-CN" sz="2000" b="1" dirty="0" err="1">
                <a:latin typeface="宋体" panose="02010600030101010101" pitchFamily="2" charset="-122"/>
              </a:rPr>
              <a:t>jdk</a:t>
            </a:r>
            <a:r>
              <a:rPr lang="en-US" altLang="zh-CN" sz="2000" b="1" dirty="0">
                <a:latin typeface="宋体" panose="02010600030101010101" pitchFamily="2" charset="-122"/>
              </a:rPr>
              <a:t>-</a:t>
            </a:r>
            <a:r>
              <a:rPr lang="zh-CN" altLang="en-US" sz="2000" b="1" dirty="0">
                <a:latin typeface="宋体" panose="02010600030101010101" pitchFamily="2" charset="-122"/>
              </a:rPr>
              <a:t>***</a:t>
            </a:r>
            <a:r>
              <a:rPr lang="en-US" altLang="zh-CN" sz="2000" b="1" dirty="0">
                <a:latin typeface="宋体" panose="02010600030101010101" pitchFamily="2" charset="-122"/>
              </a:rPr>
              <a:t>\</a:t>
            </a:r>
            <a:r>
              <a:rPr lang="en-US" altLang="zh-CN" sz="2000" b="1" dirty="0" err="1">
                <a:latin typeface="宋体" panose="02010600030101010101" pitchFamily="2" charset="-122"/>
              </a:rPr>
              <a:t>jre</a:t>
            </a:r>
            <a:r>
              <a:rPr lang="en-US" altLang="zh-CN" sz="2000" b="1" dirty="0">
                <a:latin typeface="宋体" panose="02010600030101010101" pitchFamily="2" charset="-122"/>
              </a:rPr>
              <a:t>\bin</a:t>
            </a:r>
            <a:endParaRPr lang="zh-CN" altLang="en-US" sz="2000" b="1" dirty="0">
              <a:latin typeface="宋体" panose="02010600030101010101" pitchFamily="2" charset="-122"/>
            </a:endParaRPr>
          </a:p>
          <a:p>
            <a:pPr eaLnBrk="1" hangingPunct="1">
              <a:lnSpc>
                <a:spcPct val="150000"/>
              </a:lnSpc>
              <a:buFont typeface="Wingdings" panose="05000000000000000000" pitchFamily="2" charset="2"/>
              <a:buChar char="Ø"/>
            </a:pPr>
            <a:r>
              <a:rPr lang="zh-CN" altLang="en-US" sz="2400" b="1" dirty="0">
                <a:latin typeface="宋体" panose="02010600030101010101" pitchFamily="2" charset="-122"/>
              </a:rPr>
              <a:t>在变量名</a:t>
            </a:r>
            <a:r>
              <a:rPr lang="en-US" altLang="zh-CN" sz="2400" b="1" dirty="0" err="1">
                <a:latin typeface="微软雅黑" panose="020B0503020204020204" pitchFamily="34" charset="-122"/>
                <a:ea typeface="微软雅黑" panose="020B0503020204020204" pitchFamily="34" charset="-122"/>
              </a:rPr>
              <a:t>classpath</a:t>
            </a:r>
            <a:r>
              <a:rPr lang="zh-CN" altLang="en-US" sz="2400" b="1" dirty="0">
                <a:latin typeface="宋体" panose="02010600030101010101" pitchFamily="2" charset="-122"/>
              </a:rPr>
              <a:t>前面</a:t>
            </a:r>
            <a:r>
              <a:rPr lang="zh-CN" altLang="en-US" sz="2400" b="1" dirty="0">
                <a:solidFill>
                  <a:srgbClr val="0066FF"/>
                </a:solidFill>
                <a:latin typeface="宋体" panose="02010600030101010101" pitchFamily="2" charset="-122"/>
              </a:rPr>
              <a:t>添加当前路径</a:t>
            </a:r>
            <a:r>
              <a:rPr lang="en-US" altLang="zh-CN" sz="2400" b="1" dirty="0">
                <a:latin typeface="宋体" panose="02010600030101010101" pitchFamily="2" charset="-122"/>
              </a:rPr>
              <a:t>.</a:t>
            </a:r>
            <a:r>
              <a:rPr lang="zh-CN" altLang="en-US" sz="2400" b="1" dirty="0">
                <a:latin typeface="宋体" panose="02010600030101010101" pitchFamily="2" charset="-122"/>
              </a:rPr>
              <a:t>和</a:t>
            </a:r>
            <a:r>
              <a:rPr lang="en-US" altLang="zh-CN" sz="2400" b="1" dirty="0" err="1">
                <a:latin typeface="宋体" panose="02010600030101010101" pitchFamily="2" charset="-122"/>
              </a:rPr>
              <a:t>jdk</a:t>
            </a:r>
            <a:r>
              <a:rPr lang="en-US" altLang="zh-CN" sz="2400" b="1" dirty="0">
                <a:latin typeface="宋体" panose="02010600030101010101" pitchFamily="2" charset="-122"/>
              </a:rPr>
              <a:t> lib</a:t>
            </a:r>
            <a:r>
              <a:rPr lang="zh-CN" altLang="en-US" sz="2400" b="1" dirty="0">
                <a:latin typeface="宋体" panose="02010600030101010101" pitchFamily="2" charset="-122"/>
              </a:rPr>
              <a:t>的安装路径，比如：</a:t>
            </a:r>
            <a:r>
              <a:rPr lang="en-US" altLang="zh-CN" sz="2400" b="1" dirty="0">
                <a:solidFill>
                  <a:srgbClr val="FF0000"/>
                </a:solidFill>
                <a:latin typeface="Tahoma" panose="020B0604030504040204" pitchFamily="34" charset="0"/>
              </a:rPr>
              <a:t> </a:t>
            </a:r>
            <a:r>
              <a:rPr lang="en-US" altLang="zh-CN" sz="2000" b="1" dirty="0">
                <a:solidFill>
                  <a:srgbClr val="FF0066"/>
                </a:solidFill>
                <a:latin typeface="宋体" panose="02010600030101010101" pitchFamily="2" charset="-122"/>
              </a:rPr>
              <a:t>.; C:\Program Files\Java\</a:t>
            </a:r>
            <a:r>
              <a:rPr lang="en-US" altLang="zh-CN" sz="2000" b="1" dirty="0" err="1">
                <a:solidFill>
                  <a:srgbClr val="FF0066"/>
                </a:solidFill>
                <a:latin typeface="宋体" panose="02010600030101010101" pitchFamily="2" charset="-122"/>
              </a:rPr>
              <a:t>jdk</a:t>
            </a:r>
            <a:r>
              <a:rPr lang="en-US" altLang="zh-CN" sz="2000" b="1" dirty="0">
                <a:solidFill>
                  <a:srgbClr val="FF0066"/>
                </a:solidFill>
                <a:latin typeface="宋体" panose="02010600030101010101" pitchFamily="2" charset="-122"/>
              </a:rPr>
              <a:t>-</a:t>
            </a:r>
            <a:r>
              <a:rPr lang="zh-CN" altLang="en-US" sz="2000" b="1" dirty="0">
                <a:solidFill>
                  <a:srgbClr val="FF0066"/>
                </a:solidFill>
                <a:latin typeface="宋体" panose="02010600030101010101" pitchFamily="2" charset="-122"/>
              </a:rPr>
              <a:t>***</a:t>
            </a:r>
            <a:r>
              <a:rPr lang="en-US" altLang="en-US" sz="2000" b="1" dirty="0">
                <a:solidFill>
                  <a:srgbClr val="6666FF"/>
                </a:solidFill>
              </a:rPr>
              <a:t>\</a:t>
            </a:r>
            <a:r>
              <a:rPr lang="en-US" altLang="en-US" sz="2000" b="1" dirty="0">
                <a:solidFill>
                  <a:srgbClr val="FF0066"/>
                </a:solidFill>
              </a:rPr>
              <a:t>lib</a:t>
            </a:r>
            <a:r>
              <a:rPr lang="en-US" altLang="zh-CN" sz="2000" b="1" dirty="0">
                <a:solidFill>
                  <a:srgbClr val="FF0000"/>
                </a:solidFill>
                <a:latin typeface="Tahoma" panose="020B0604030504040204" pitchFamily="34" charset="0"/>
              </a:rPr>
              <a:t> </a:t>
            </a:r>
          </a:p>
          <a:p>
            <a:pPr eaLnBrk="1" hangingPunct="1">
              <a:lnSpc>
                <a:spcPct val="150000"/>
              </a:lnSpc>
              <a:buFont typeface="Wingdings" panose="05000000000000000000" pitchFamily="2" charset="2"/>
              <a:buChar char="Ø"/>
            </a:pPr>
            <a:endParaRPr lang="en-US" altLang="zh-CN" sz="800" b="1" dirty="0">
              <a:solidFill>
                <a:srgbClr val="6666FF"/>
              </a:solidFill>
            </a:endParaRPr>
          </a:p>
          <a:p>
            <a:pPr eaLnBrk="1" hangingPunct="1">
              <a:lnSpc>
                <a:spcPct val="150000"/>
              </a:lnSpc>
              <a:buFont typeface="Wingdings" panose="05000000000000000000" pitchFamily="2" charset="2"/>
              <a:buChar char="ü"/>
            </a:pPr>
            <a:r>
              <a:rPr lang="zh-CN" altLang="en-US" sz="2000" dirty="0"/>
              <a:t>注意：记得让这个变量处于第一个位置，这样可以让它优先级最高，防止安装在</a:t>
            </a:r>
            <a:r>
              <a:rPr lang="en-US" altLang="zh-CN" sz="2000" dirty="0"/>
              <a:t>C</a:t>
            </a:r>
            <a:r>
              <a:rPr lang="zh-CN" altLang="en-US" sz="2000" dirty="0"/>
              <a:t>盘的其它</a:t>
            </a:r>
            <a:r>
              <a:rPr lang="en-US" altLang="zh-CN" sz="2000" dirty="0"/>
              <a:t>JRE</a:t>
            </a:r>
            <a:r>
              <a:rPr lang="zh-CN" altLang="en-US" sz="2000" dirty="0"/>
              <a:t>和它冲突。</a:t>
            </a:r>
            <a:endParaRPr lang="en-US" altLang="zh-CN" sz="2000" b="1" dirty="0">
              <a:solidFill>
                <a:srgbClr val="6666FF"/>
              </a:solidFill>
            </a:endParaRPr>
          </a:p>
          <a:p>
            <a:pPr marL="609600" indent="-609600" eaLnBrk="1" hangingPunct="1">
              <a:lnSpc>
                <a:spcPct val="150000"/>
              </a:lnSpc>
              <a:buFontTx/>
              <a:buNone/>
            </a:pPr>
            <a:r>
              <a:rPr lang="en-US" altLang="zh-CN" sz="2400" b="1" dirty="0">
                <a:solidFill>
                  <a:srgbClr val="6666FF"/>
                </a:solidFill>
              </a:rPr>
              <a:t>      </a:t>
            </a:r>
            <a:endParaRPr lang="zh-CN" altLang="en-US" sz="2400" b="1" dirty="0"/>
          </a:p>
          <a:p>
            <a:pPr marL="609600" indent="-609600" eaLnBrk="1" hangingPunct="1">
              <a:lnSpc>
                <a:spcPct val="150000"/>
              </a:lnSpc>
              <a:buFontTx/>
              <a:buNone/>
            </a:pPr>
            <a:r>
              <a:rPr lang="zh-CN" altLang="en-US" sz="1500" b="1" dirty="0">
                <a:latin typeface="宋体" panose="02010600030101010101" pitchFamily="2" charset="-122"/>
              </a:rPr>
              <a:t> </a:t>
            </a:r>
          </a:p>
        </p:txBody>
      </p:sp>
    </p:spTree>
    <p:extLst>
      <p:ext uri="{BB962C8B-B14F-4D97-AF65-F5344CB8AC3E}">
        <p14:creationId xmlns:p14="http://schemas.microsoft.com/office/powerpoint/2010/main" val="34095749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0F936B8A-6EA5-41D3-8811-EA59FDFD24DF}"/>
              </a:ext>
            </a:extLst>
          </p:cNvPr>
          <p:cNvSpPr>
            <a:spLocks noGrp="1" noChangeArrowheads="1"/>
          </p:cNvSpPr>
          <p:nvPr>
            <p:ph type="title"/>
          </p:nvPr>
        </p:nvSpPr>
        <p:spPr>
          <a:xfrm>
            <a:off x="323528" y="250106"/>
            <a:ext cx="8229600" cy="1143000"/>
          </a:xfrm>
          <a:noFill/>
        </p:spPr>
        <p:txBody>
          <a:bodyPr/>
          <a:lstStyle/>
          <a:p>
            <a:pPr eaLnBrk="1" hangingPunct="1"/>
            <a:r>
              <a:rPr lang="en-US" altLang="zh-CN" dirty="0">
                <a:solidFill>
                  <a:srgbClr val="FF0066"/>
                </a:solidFill>
                <a:ea typeface="华文琥珀" panose="02010800040101010101" pitchFamily="2" charset="-122"/>
              </a:rPr>
              <a:t>1.1 </a:t>
            </a:r>
            <a:r>
              <a:rPr lang="en-US" altLang="zh-CN" dirty="0">
                <a:solidFill>
                  <a:srgbClr val="FF0066"/>
                </a:solidFill>
                <a:latin typeface="Times New Roman" panose="02020603050405020304" pitchFamily="18" charset="0"/>
                <a:ea typeface="华文琥珀" panose="02010800040101010101" pitchFamily="2" charset="-122"/>
              </a:rPr>
              <a:t>Java</a:t>
            </a:r>
            <a:r>
              <a:rPr lang="en-US" altLang="zh-CN" dirty="0">
                <a:solidFill>
                  <a:srgbClr val="FF0066"/>
                </a:solidFill>
                <a:ea typeface="华文琥珀" panose="02010800040101010101" pitchFamily="2" charset="-122"/>
              </a:rPr>
              <a:t> </a:t>
            </a:r>
            <a:r>
              <a:rPr lang="zh-CN" altLang="en-US" dirty="0">
                <a:solidFill>
                  <a:srgbClr val="FF0066"/>
                </a:solidFill>
                <a:ea typeface="华文琥珀" panose="02010800040101010101" pitchFamily="2" charset="-122"/>
              </a:rPr>
              <a:t>的历史</a:t>
            </a:r>
          </a:p>
        </p:txBody>
      </p:sp>
      <p:pic>
        <p:nvPicPr>
          <p:cNvPr id="4" name="图片 3">
            <a:extLst>
              <a:ext uri="{FF2B5EF4-FFF2-40B4-BE49-F238E27FC236}">
                <a16:creationId xmlns:a16="http://schemas.microsoft.com/office/drawing/2014/main" id="{C9D97703-CF8F-9447-BB25-641749088472}"/>
              </a:ext>
            </a:extLst>
          </p:cNvPr>
          <p:cNvPicPr>
            <a:picLocks noChangeAspect="1"/>
          </p:cNvPicPr>
          <p:nvPr/>
        </p:nvPicPr>
        <p:blipFill>
          <a:blip r:embed="rId3"/>
          <a:stretch>
            <a:fillRect/>
          </a:stretch>
        </p:blipFill>
        <p:spPr>
          <a:xfrm>
            <a:off x="3923928" y="1393106"/>
            <a:ext cx="3241946" cy="5157217"/>
          </a:xfrm>
          <a:prstGeom prst="rect">
            <a:avLst/>
          </a:prstGeom>
        </p:spPr>
      </p:pic>
      <p:sp>
        <p:nvSpPr>
          <p:cNvPr id="5" name="矩形 4">
            <a:extLst>
              <a:ext uri="{FF2B5EF4-FFF2-40B4-BE49-F238E27FC236}">
                <a16:creationId xmlns:a16="http://schemas.microsoft.com/office/drawing/2014/main" id="{303CB0EC-ABC3-3D41-952D-B1A3B062F38A}"/>
              </a:ext>
            </a:extLst>
          </p:cNvPr>
          <p:cNvSpPr/>
          <p:nvPr/>
        </p:nvSpPr>
        <p:spPr>
          <a:xfrm>
            <a:off x="1043608" y="1556792"/>
            <a:ext cx="1792863" cy="369332"/>
          </a:xfrm>
          <a:prstGeom prst="rect">
            <a:avLst/>
          </a:prstGeom>
        </p:spPr>
        <p:txBody>
          <a:bodyPr wrap="none">
            <a:spAutoFit/>
          </a:bodyPr>
          <a:lstStyle/>
          <a:p>
            <a:r>
              <a:rPr lang="en-US" altLang="zh-CN" i="1" dirty="0">
                <a:solidFill>
                  <a:srgbClr val="161513"/>
                </a:solidFill>
                <a:latin typeface="OracleSansVF"/>
              </a:rPr>
              <a:t>19</a:t>
            </a:r>
            <a:r>
              <a:rPr lang="zh-CN" altLang="en-US" i="1" dirty="0">
                <a:solidFill>
                  <a:srgbClr val="161513"/>
                </a:solidFill>
                <a:latin typeface="OracleSansVF"/>
              </a:rPr>
              <a:t>  </a:t>
            </a:r>
            <a:r>
              <a:rPr lang="en-US" altLang="zh-CN" i="1" dirty="0">
                <a:solidFill>
                  <a:srgbClr val="161513"/>
                </a:solidFill>
                <a:latin typeface="OracleSansVF"/>
              </a:rPr>
              <a:t>October</a:t>
            </a:r>
            <a:r>
              <a:rPr lang="zh-CN" altLang="en-US" i="1" dirty="0">
                <a:solidFill>
                  <a:srgbClr val="161513"/>
                </a:solidFill>
                <a:latin typeface="OracleSansVF"/>
              </a:rPr>
              <a:t> </a:t>
            </a:r>
            <a:r>
              <a:rPr lang="en-US" altLang="zh-CN" i="1" dirty="0">
                <a:solidFill>
                  <a:srgbClr val="161513"/>
                </a:solidFill>
                <a:latin typeface="OracleSansVF"/>
              </a:rPr>
              <a:t>2022</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a:extLst>
              <a:ext uri="{FF2B5EF4-FFF2-40B4-BE49-F238E27FC236}">
                <a16:creationId xmlns:a16="http://schemas.microsoft.com/office/drawing/2014/main" id="{D8C586B6-06CF-48F2-A977-F918B501CC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188" y="333375"/>
            <a:ext cx="3200400"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4">
            <a:extLst>
              <a:ext uri="{FF2B5EF4-FFF2-40B4-BE49-F238E27FC236}">
                <a16:creationId xmlns:a16="http://schemas.microsoft.com/office/drawing/2014/main" id="{CAC511ED-F77A-4221-946D-3B87CB53A3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175" y="428625"/>
            <a:ext cx="4819650" cy="2619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Picture 6">
            <a:extLst>
              <a:ext uri="{FF2B5EF4-FFF2-40B4-BE49-F238E27FC236}">
                <a16:creationId xmlns:a16="http://schemas.microsoft.com/office/drawing/2014/main" id="{57412A04-5328-4EDD-85F3-CE374B52A7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48038" y="3143250"/>
            <a:ext cx="3175000" cy="3895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56768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2" name="图片 3">
            <a:extLst>
              <a:ext uri="{FF2B5EF4-FFF2-40B4-BE49-F238E27FC236}">
                <a16:creationId xmlns:a16="http://schemas.microsoft.com/office/drawing/2014/main" id="{291389A6-84E8-4FCE-8B89-85542CB7A8A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075" y="257175"/>
            <a:ext cx="4351338" cy="533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5843" name="直接连接符 6">
            <a:extLst>
              <a:ext uri="{FF2B5EF4-FFF2-40B4-BE49-F238E27FC236}">
                <a16:creationId xmlns:a16="http://schemas.microsoft.com/office/drawing/2014/main" id="{56C3D1B8-D30B-4B55-9B0B-DF7FCB1216E5}"/>
              </a:ext>
            </a:extLst>
          </p:cNvPr>
          <p:cNvCxnSpPr>
            <a:cxnSpLocks noChangeShapeType="1"/>
          </p:cNvCxnSpPr>
          <p:nvPr/>
        </p:nvCxnSpPr>
        <p:spPr bwMode="auto">
          <a:xfrm>
            <a:off x="539750" y="3862388"/>
            <a:ext cx="3600450" cy="0"/>
          </a:xfrm>
          <a:prstGeom prst="line">
            <a:avLst/>
          </a:prstGeom>
          <a:noFill/>
          <a:ln w="28575" algn="ctr">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844" name="文本框 7">
            <a:extLst>
              <a:ext uri="{FF2B5EF4-FFF2-40B4-BE49-F238E27FC236}">
                <a16:creationId xmlns:a16="http://schemas.microsoft.com/office/drawing/2014/main" id="{06C190EB-2D2C-435D-8E51-3D78B8A83B0F}"/>
              </a:ext>
            </a:extLst>
          </p:cNvPr>
          <p:cNvSpPr txBox="1">
            <a:spLocks noChangeArrowheads="1"/>
          </p:cNvSpPr>
          <p:nvPr/>
        </p:nvSpPr>
        <p:spPr bwMode="auto">
          <a:xfrm>
            <a:off x="4932363" y="1773238"/>
            <a:ext cx="3836987"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b="1"/>
              <a:t>新建或者编辑变量名“</a:t>
            </a:r>
            <a:r>
              <a:rPr lang="en-US" altLang="zh-CN" sz="1800" b="1"/>
              <a:t>classpath”</a:t>
            </a:r>
            <a:r>
              <a:rPr lang="zh-CN" altLang="en-US" sz="1800" b="1"/>
              <a:t>如下：</a:t>
            </a:r>
          </a:p>
          <a:p>
            <a:pPr>
              <a:spcBef>
                <a:spcPct val="0"/>
              </a:spcBef>
              <a:buFontTx/>
              <a:buNone/>
            </a:pPr>
            <a:endParaRPr lang="zh-CN" altLang="en-US" sz="1800"/>
          </a:p>
        </p:txBody>
      </p:sp>
      <p:sp>
        <p:nvSpPr>
          <p:cNvPr id="35845" name="文本框 9">
            <a:extLst>
              <a:ext uri="{FF2B5EF4-FFF2-40B4-BE49-F238E27FC236}">
                <a16:creationId xmlns:a16="http://schemas.microsoft.com/office/drawing/2014/main" id="{FB38CE71-7DE0-4E29-AE26-154D11E1906C}"/>
              </a:ext>
            </a:extLst>
          </p:cNvPr>
          <p:cNvSpPr txBox="1">
            <a:spLocks noChangeArrowheads="1"/>
          </p:cNvSpPr>
          <p:nvPr/>
        </p:nvSpPr>
        <p:spPr bwMode="auto">
          <a:xfrm>
            <a:off x="4543425" y="4500563"/>
            <a:ext cx="43005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1800"/>
              <a:t>使得</a:t>
            </a:r>
            <a:r>
              <a:rPr lang="en-US" altLang="zh-CN" sz="1800"/>
              <a:t>java</a:t>
            </a:r>
            <a:r>
              <a:rPr lang="zh-CN" altLang="en-US" sz="1800"/>
              <a:t>解释器知道到哪里去找标准类库</a:t>
            </a:r>
          </a:p>
        </p:txBody>
      </p:sp>
      <p:pic>
        <p:nvPicPr>
          <p:cNvPr id="35846" name="图片 10">
            <a:extLst>
              <a:ext uri="{FF2B5EF4-FFF2-40B4-BE49-F238E27FC236}">
                <a16:creationId xmlns:a16="http://schemas.microsoft.com/office/drawing/2014/main" id="{AD9A71D8-41F6-4EF8-9A89-D2F1F126A1A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671763"/>
            <a:ext cx="3979862"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29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a16="http://schemas.microsoft.com/office/drawing/2014/main" id="{E4ABC725-ADB4-4A23-96F2-408BF8BD90F7}"/>
              </a:ext>
            </a:extLst>
          </p:cNvPr>
          <p:cNvSpPr>
            <a:spLocks noGrp="1" noChangeArrowheads="1"/>
          </p:cNvSpPr>
          <p:nvPr>
            <p:ph type="title"/>
          </p:nvPr>
        </p:nvSpPr>
        <p:spPr>
          <a:xfrm>
            <a:off x="457200" y="274638"/>
            <a:ext cx="8363272" cy="1143000"/>
          </a:xfrm>
        </p:spPr>
        <p:txBody>
          <a:bodyPr/>
          <a:lstStyle/>
          <a:p>
            <a:pPr algn="l"/>
            <a:br>
              <a:rPr lang="en-US" altLang="zh-CN" sz="2800"/>
            </a:br>
            <a:r>
              <a:rPr lang="en-US" altLang="zh-CN" sz="3200">
                <a:solidFill>
                  <a:srgbClr val="7030A0"/>
                </a:solidFill>
                <a:effectLst>
                  <a:outerShdw blurRad="38100" dist="38100" dir="2700000" algn="tl">
                    <a:srgbClr val="000000">
                      <a:alpha val="43137"/>
                    </a:srgbClr>
                  </a:outerShdw>
                </a:effectLst>
              </a:rPr>
              <a:t>where java</a:t>
            </a:r>
            <a:r>
              <a:rPr lang="zh-CN" altLang="en-US" sz="2800"/>
              <a:t>：</a:t>
            </a:r>
            <a:r>
              <a:rPr lang="zh-CN" altLang="en-US" sz="2400"/>
              <a:t>可以查看</a:t>
            </a:r>
            <a:r>
              <a:rPr lang="en-US" altLang="zh-CN" sz="2400"/>
              <a:t>java</a:t>
            </a:r>
            <a:r>
              <a:rPr lang="zh-CN" altLang="en-US" sz="2400"/>
              <a:t>命令可执行文件所在的目录</a:t>
            </a:r>
          </a:p>
        </p:txBody>
      </p:sp>
      <p:pic>
        <p:nvPicPr>
          <p:cNvPr id="36867" name="图片 4">
            <a:extLst>
              <a:ext uri="{FF2B5EF4-FFF2-40B4-BE49-F238E27FC236}">
                <a16:creationId xmlns:a16="http://schemas.microsoft.com/office/drawing/2014/main" id="{80FA6180-5CD6-4438-8B31-799ECB77E09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692275"/>
            <a:ext cx="8653463" cy="288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337705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a:extLst>
              <a:ext uri="{FF2B5EF4-FFF2-40B4-BE49-F238E27FC236}">
                <a16:creationId xmlns:a16="http://schemas.microsoft.com/office/drawing/2014/main" id="{8638737D-85FE-4BA4-93F2-12B373A68A48}"/>
              </a:ext>
            </a:extLst>
          </p:cNvPr>
          <p:cNvSpPr>
            <a:spLocks noGrp="1" noChangeArrowheads="1"/>
          </p:cNvSpPr>
          <p:nvPr>
            <p:ph type="title"/>
          </p:nvPr>
        </p:nvSpPr>
        <p:spPr/>
        <p:txBody>
          <a:bodyPr/>
          <a:lstStyle/>
          <a:p>
            <a:r>
              <a:rPr lang="zh-CN" altLang="en-US" sz="3600" b="1">
                <a:solidFill>
                  <a:srgbClr val="FF0066"/>
                </a:solidFill>
                <a:latin typeface="宋体" panose="02010600030101010101" pitchFamily="2" charset="-122"/>
              </a:rPr>
              <a:t>配置</a:t>
            </a:r>
            <a:r>
              <a:rPr lang="en-US" altLang="zh-CN" sz="3600" b="1">
                <a:solidFill>
                  <a:srgbClr val="FF0066"/>
                </a:solidFill>
                <a:latin typeface="微软雅黑" panose="020B0503020204020204" pitchFamily="34" charset="-122"/>
                <a:ea typeface="微软雅黑" panose="020B0503020204020204" pitchFamily="34" charset="-122"/>
              </a:rPr>
              <a:t>JAVA_HOME</a:t>
            </a:r>
            <a:r>
              <a:rPr lang="zh-CN" altLang="en-US" sz="3600" b="1">
                <a:solidFill>
                  <a:srgbClr val="FF0066"/>
                </a:solidFill>
                <a:latin typeface="宋体" panose="02010600030101010101" pitchFamily="2" charset="-122"/>
              </a:rPr>
              <a:t>变量</a:t>
            </a:r>
          </a:p>
        </p:txBody>
      </p:sp>
      <p:sp>
        <p:nvSpPr>
          <p:cNvPr id="37891" name="内容占位符 2">
            <a:extLst>
              <a:ext uri="{FF2B5EF4-FFF2-40B4-BE49-F238E27FC236}">
                <a16:creationId xmlns:a16="http://schemas.microsoft.com/office/drawing/2014/main" id="{93512890-6E72-4A11-84C5-D4DBCBE45796}"/>
              </a:ext>
            </a:extLst>
          </p:cNvPr>
          <p:cNvSpPr>
            <a:spLocks noGrp="1" noChangeArrowheads="1"/>
          </p:cNvSpPr>
          <p:nvPr>
            <p:ph idx="1"/>
          </p:nvPr>
        </p:nvSpPr>
        <p:spPr>
          <a:xfrm>
            <a:off x="457200" y="1600200"/>
            <a:ext cx="8075240" cy="4525963"/>
          </a:xfrm>
        </p:spPr>
        <p:txBody>
          <a:bodyPr/>
          <a:lstStyle/>
          <a:p>
            <a:pPr>
              <a:buFont typeface="Wingdings" panose="05000000000000000000" pitchFamily="2" charset="2"/>
              <a:buChar char="Ø"/>
            </a:pPr>
            <a:r>
              <a:rPr lang="zh-CN" altLang="en-US" sz="2800" b="1" dirty="0">
                <a:solidFill>
                  <a:srgbClr val="7030A0"/>
                </a:solidFill>
              </a:rPr>
              <a:t>为什么要配置</a:t>
            </a:r>
            <a:r>
              <a:rPr lang="en-US" altLang="zh-CN" sz="2800" b="1" dirty="0">
                <a:solidFill>
                  <a:srgbClr val="7030A0"/>
                </a:solidFill>
              </a:rPr>
              <a:t>JAVA_HOME</a:t>
            </a:r>
            <a:r>
              <a:rPr lang="zh-CN" altLang="en-US" sz="2800" b="1" dirty="0">
                <a:solidFill>
                  <a:srgbClr val="7030A0"/>
                </a:solidFill>
              </a:rPr>
              <a:t>环境变量？</a:t>
            </a:r>
            <a:endParaRPr lang="en-US" altLang="zh-CN" sz="2800" b="1" dirty="0">
              <a:solidFill>
                <a:srgbClr val="7030A0"/>
              </a:solidFill>
            </a:endParaRPr>
          </a:p>
          <a:p>
            <a:pPr marL="0" indent="0">
              <a:buFontTx/>
              <a:buNone/>
            </a:pPr>
            <a:r>
              <a:rPr lang="en-US" altLang="zh-CN" sz="2000" dirty="0"/>
              <a:t>1: </a:t>
            </a:r>
            <a:r>
              <a:rPr lang="zh-CN" altLang="en-US" sz="2000" b="1" dirty="0">
                <a:solidFill>
                  <a:srgbClr val="0070C0"/>
                </a:solidFill>
              </a:rPr>
              <a:t>为了方便引用</a:t>
            </a:r>
            <a:r>
              <a:rPr lang="zh-CN" altLang="en-US" sz="2000" dirty="0"/>
              <a:t>，比如，</a:t>
            </a:r>
            <a:r>
              <a:rPr lang="en-US" altLang="zh-CN" sz="2000" dirty="0"/>
              <a:t>JDK</a:t>
            </a:r>
            <a:r>
              <a:rPr lang="zh-CN" altLang="en-US" sz="2000" dirty="0"/>
              <a:t>安装在</a:t>
            </a:r>
            <a:r>
              <a:rPr lang="en-US" altLang="zh-CN" sz="2000" dirty="0"/>
              <a:t>C:\Program Files\Java\jdk-10.0.2</a:t>
            </a:r>
            <a:r>
              <a:rPr lang="zh-CN" altLang="en-US" sz="2000" dirty="0"/>
              <a:t>目录里，则设置</a:t>
            </a:r>
            <a:r>
              <a:rPr lang="en-US" altLang="zh-CN" sz="2000" dirty="0"/>
              <a:t>JAVA_HOME</a:t>
            </a:r>
            <a:r>
              <a:rPr lang="zh-CN" altLang="en-US" sz="2000" dirty="0"/>
              <a:t>为该目录路径</a:t>
            </a:r>
            <a:r>
              <a:rPr lang="en-US" altLang="zh-CN" sz="2000" dirty="0"/>
              <a:t>, </a:t>
            </a:r>
            <a:r>
              <a:rPr lang="zh-CN" altLang="en-US" sz="2000" dirty="0"/>
              <a:t>那么以后要使用这个路径的时候</a:t>
            </a:r>
            <a:r>
              <a:rPr lang="en-US" altLang="zh-CN" sz="2000" dirty="0"/>
              <a:t>, </a:t>
            </a:r>
            <a:r>
              <a:rPr lang="zh-CN" altLang="en-US" sz="2000" dirty="0"/>
              <a:t>只需输入</a:t>
            </a:r>
            <a:r>
              <a:rPr lang="en-US" altLang="zh-CN" sz="2000" dirty="0"/>
              <a:t>%JAVA_HOME%</a:t>
            </a:r>
            <a:r>
              <a:rPr lang="zh-CN" altLang="en-US" sz="2000" dirty="0"/>
              <a:t>即可</a:t>
            </a:r>
            <a:r>
              <a:rPr lang="en-US" altLang="zh-CN" sz="2000" dirty="0"/>
              <a:t>, </a:t>
            </a:r>
            <a:r>
              <a:rPr lang="zh-CN" altLang="en-US" sz="2000" dirty="0"/>
              <a:t>避免每次引用都输入很长的路径串</a:t>
            </a:r>
            <a:r>
              <a:rPr lang="en-US" altLang="zh-CN" sz="2000" dirty="0"/>
              <a:t>;</a:t>
            </a:r>
          </a:p>
          <a:p>
            <a:pPr marL="0" indent="0">
              <a:buFontTx/>
              <a:buNone/>
            </a:pPr>
            <a:r>
              <a:rPr lang="en-US" altLang="zh-CN" sz="2000" dirty="0"/>
              <a:t> </a:t>
            </a:r>
          </a:p>
          <a:p>
            <a:pPr marL="0" indent="0">
              <a:buFontTx/>
              <a:buNone/>
            </a:pPr>
            <a:r>
              <a:rPr lang="en-US" altLang="zh-CN" sz="2000" dirty="0"/>
              <a:t>2: </a:t>
            </a:r>
            <a:r>
              <a:rPr lang="zh-CN" altLang="en-US" sz="2000" b="1" dirty="0">
                <a:solidFill>
                  <a:srgbClr val="0070C0"/>
                </a:solidFill>
              </a:rPr>
              <a:t>归一原则</a:t>
            </a:r>
            <a:r>
              <a:rPr lang="en-US" altLang="zh-CN" sz="2000" dirty="0"/>
              <a:t>, </a:t>
            </a:r>
            <a:r>
              <a:rPr lang="zh-CN" altLang="en-US" sz="2000" dirty="0"/>
              <a:t>当</a:t>
            </a:r>
            <a:r>
              <a:rPr lang="en-US" altLang="zh-CN" sz="2000" dirty="0"/>
              <a:t>JDK</a:t>
            </a:r>
            <a:r>
              <a:rPr lang="zh-CN" altLang="en-US" sz="2000" dirty="0"/>
              <a:t>路径改变的时候</a:t>
            </a:r>
            <a:r>
              <a:rPr lang="en-US" altLang="zh-CN" sz="2000" dirty="0"/>
              <a:t>, </a:t>
            </a:r>
            <a:r>
              <a:rPr lang="zh-CN" altLang="en-US" sz="2000" dirty="0"/>
              <a:t>仅需更改</a:t>
            </a:r>
            <a:r>
              <a:rPr lang="en-US" altLang="zh-CN" sz="2000" dirty="0"/>
              <a:t>JAVA_HOME</a:t>
            </a:r>
            <a:r>
              <a:rPr lang="zh-CN" altLang="en-US" sz="2000" dirty="0"/>
              <a:t>的变量值即可</a:t>
            </a:r>
            <a:r>
              <a:rPr lang="en-US" altLang="zh-CN" sz="2000" dirty="0"/>
              <a:t>, </a:t>
            </a:r>
            <a:r>
              <a:rPr lang="zh-CN" altLang="en-US" sz="2000" dirty="0"/>
              <a:t>否则</a:t>
            </a:r>
            <a:r>
              <a:rPr lang="en-US" altLang="zh-CN" sz="2000" dirty="0"/>
              <a:t>,</a:t>
            </a:r>
            <a:r>
              <a:rPr lang="zh-CN" altLang="en-US" sz="2000" dirty="0"/>
              <a:t>就要更改任何用绝对路径引用</a:t>
            </a:r>
            <a:r>
              <a:rPr lang="en-US" altLang="zh-CN" sz="2000" dirty="0"/>
              <a:t>JDK</a:t>
            </a:r>
            <a:r>
              <a:rPr lang="zh-CN" altLang="en-US" sz="2000" dirty="0"/>
              <a:t>目录的文档</a:t>
            </a:r>
            <a:r>
              <a:rPr lang="en-US" altLang="zh-CN" sz="2000" dirty="0"/>
              <a:t>, </a:t>
            </a:r>
            <a:r>
              <a:rPr lang="zh-CN" altLang="en-US" sz="2000" dirty="0"/>
              <a:t>要是万一没有改全</a:t>
            </a:r>
            <a:r>
              <a:rPr lang="en-US" altLang="zh-CN" sz="2000" dirty="0"/>
              <a:t>, </a:t>
            </a:r>
            <a:r>
              <a:rPr lang="zh-CN" altLang="en-US" sz="2000" dirty="0"/>
              <a:t>某个程序找不到</a:t>
            </a:r>
            <a:r>
              <a:rPr lang="en-US" altLang="zh-CN" sz="2000" dirty="0"/>
              <a:t>JDK, </a:t>
            </a:r>
            <a:r>
              <a:rPr lang="zh-CN" altLang="en-US" sz="2000" dirty="0"/>
              <a:t>后果是可想而知的</a:t>
            </a:r>
            <a:r>
              <a:rPr lang="en-US" altLang="zh-CN" sz="2000" dirty="0"/>
              <a:t>----</a:t>
            </a:r>
            <a:r>
              <a:rPr lang="zh-CN" altLang="en-US" sz="2000" dirty="0"/>
              <a:t>系统崩溃</a:t>
            </a:r>
            <a:r>
              <a:rPr lang="en-US" altLang="zh-CN" sz="2000" dirty="0"/>
              <a:t>! </a:t>
            </a:r>
          </a:p>
          <a:p>
            <a:pPr marL="0" indent="0">
              <a:buFontTx/>
              <a:buNone/>
            </a:pPr>
            <a:endParaRPr lang="en-US" altLang="zh-CN" sz="2000" dirty="0"/>
          </a:p>
          <a:p>
            <a:pPr marL="0" indent="0">
              <a:buFontTx/>
              <a:buNone/>
            </a:pPr>
            <a:r>
              <a:rPr lang="en-US" altLang="zh-CN" sz="2000" dirty="0"/>
              <a:t>3: </a:t>
            </a:r>
            <a:r>
              <a:rPr lang="zh-CN" altLang="en-US" sz="2000" dirty="0"/>
              <a:t>部分第三方软件会引用</a:t>
            </a:r>
            <a:r>
              <a:rPr lang="zh-CN" altLang="en-US" sz="2000" b="1" dirty="0">
                <a:solidFill>
                  <a:srgbClr val="0070C0"/>
                </a:solidFill>
              </a:rPr>
              <a:t>约定</a:t>
            </a:r>
            <a:r>
              <a:rPr lang="zh-CN" altLang="en-US" sz="2000" dirty="0"/>
              <a:t>好的</a:t>
            </a:r>
            <a:r>
              <a:rPr lang="en-US" altLang="zh-CN" sz="2000" dirty="0"/>
              <a:t>JAVA_HOME</a:t>
            </a:r>
            <a:r>
              <a:rPr lang="zh-CN" altLang="en-US" sz="2000" dirty="0"/>
              <a:t>变量</a:t>
            </a:r>
            <a:r>
              <a:rPr lang="en-US" altLang="zh-CN" sz="2000" dirty="0"/>
              <a:t>, </a:t>
            </a:r>
            <a:r>
              <a:rPr lang="zh-CN" altLang="en-US" sz="2000" dirty="0"/>
              <a:t>不然</a:t>
            </a:r>
            <a:r>
              <a:rPr lang="en-US" altLang="zh-CN" sz="2000" dirty="0"/>
              <a:t>, </a:t>
            </a:r>
            <a:r>
              <a:rPr lang="zh-CN" altLang="en-US" sz="2000" dirty="0"/>
              <a:t>你不能正常使用该软件。</a:t>
            </a:r>
          </a:p>
        </p:txBody>
      </p:sp>
    </p:spTree>
    <p:extLst>
      <p:ext uri="{BB962C8B-B14F-4D97-AF65-F5344CB8AC3E}">
        <p14:creationId xmlns:p14="http://schemas.microsoft.com/office/powerpoint/2010/main" val="26899923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a16="http://schemas.microsoft.com/office/drawing/2014/main" id="{9E8CD02E-9029-4895-B03A-438F157B4ECE}"/>
              </a:ext>
            </a:extLst>
          </p:cNvPr>
          <p:cNvSpPr>
            <a:spLocks noGrp="1" noChangeArrowheads="1"/>
          </p:cNvSpPr>
          <p:nvPr>
            <p:ph type="title"/>
          </p:nvPr>
        </p:nvSpPr>
        <p:spPr/>
        <p:txBody>
          <a:bodyPr/>
          <a:lstStyle/>
          <a:p>
            <a:r>
              <a:rPr lang="zh-CN" altLang="en-US" sz="3600" b="1">
                <a:solidFill>
                  <a:srgbClr val="FF0066"/>
                </a:solidFill>
                <a:latin typeface="宋体" panose="02010600030101010101" pitchFamily="2" charset="-122"/>
              </a:rPr>
              <a:t>配置</a:t>
            </a:r>
            <a:r>
              <a:rPr lang="en-US" altLang="zh-CN" sz="3600" b="1">
                <a:solidFill>
                  <a:srgbClr val="FF0066"/>
                </a:solidFill>
                <a:latin typeface="微软雅黑" panose="020B0503020204020204" pitchFamily="34" charset="-122"/>
                <a:ea typeface="微软雅黑" panose="020B0503020204020204" pitchFamily="34" charset="-122"/>
              </a:rPr>
              <a:t>JAVA_HOME</a:t>
            </a:r>
            <a:r>
              <a:rPr lang="zh-CN" altLang="en-US" sz="3600" b="1">
                <a:solidFill>
                  <a:srgbClr val="FF0066"/>
                </a:solidFill>
                <a:latin typeface="宋体" panose="02010600030101010101" pitchFamily="2" charset="-122"/>
              </a:rPr>
              <a:t>变量</a:t>
            </a:r>
          </a:p>
        </p:txBody>
      </p:sp>
      <p:sp>
        <p:nvSpPr>
          <p:cNvPr id="38915" name="内容占位符 2">
            <a:extLst>
              <a:ext uri="{FF2B5EF4-FFF2-40B4-BE49-F238E27FC236}">
                <a16:creationId xmlns:a16="http://schemas.microsoft.com/office/drawing/2014/main" id="{898AEC37-B472-41CC-8493-532A12C6C6ED}"/>
              </a:ext>
            </a:extLst>
          </p:cNvPr>
          <p:cNvSpPr>
            <a:spLocks noGrp="1" noChangeArrowheads="1"/>
          </p:cNvSpPr>
          <p:nvPr>
            <p:ph idx="1"/>
          </p:nvPr>
        </p:nvSpPr>
        <p:spPr>
          <a:xfrm>
            <a:off x="457200" y="1600200"/>
            <a:ext cx="8075240" cy="4525963"/>
          </a:xfrm>
        </p:spPr>
        <p:txBody>
          <a:bodyPr/>
          <a:lstStyle/>
          <a:p>
            <a:pPr>
              <a:buFont typeface="Wingdings" panose="05000000000000000000" pitchFamily="2" charset="2"/>
              <a:buChar char="Ø"/>
            </a:pPr>
            <a:r>
              <a:rPr lang="zh-CN" altLang="en-US" sz="2800" b="1">
                <a:solidFill>
                  <a:srgbClr val="7030A0"/>
                </a:solidFill>
              </a:rPr>
              <a:t>如何配置</a:t>
            </a:r>
            <a:r>
              <a:rPr lang="en-US" altLang="zh-CN" sz="2800" b="1">
                <a:solidFill>
                  <a:srgbClr val="7030A0"/>
                </a:solidFill>
              </a:rPr>
              <a:t>JAVA_HOME</a:t>
            </a:r>
            <a:r>
              <a:rPr lang="zh-CN" altLang="en-US" sz="2800" b="1">
                <a:solidFill>
                  <a:srgbClr val="7030A0"/>
                </a:solidFill>
              </a:rPr>
              <a:t>变量？</a:t>
            </a:r>
            <a:br>
              <a:rPr lang="zh-CN" altLang="en-US" sz="2400"/>
            </a:br>
            <a:r>
              <a:rPr lang="zh-CN" altLang="en-US" sz="2400"/>
              <a:t>在系统环境变量那一栏中点击新建</a:t>
            </a:r>
            <a:r>
              <a:rPr lang="en-US" altLang="zh-CN" sz="2400"/>
              <a:t>JAVA_HOME </a:t>
            </a:r>
            <a:r>
              <a:rPr lang="zh-CN" altLang="en-US" sz="2400"/>
              <a:t>（指向</a:t>
            </a:r>
            <a:r>
              <a:rPr lang="en-US" altLang="zh-CN" sz="2400"/>
              <a:t>JDK</a:t>
            </a:r>
            <a:r>
              <a:rPr lang="zh-CN" altLang="en-US" sz="2400"/>
              <a:t>的安装路径），变量的值实际上是</a:t>
            </a:r>
            <a:r>
              <a:rPr lang="en-US" altLang="zh-CN" sz="2400"/>
              <a:t>JDK</a:t>
            </a:r>
            <a:r>
              <a:rPr lang="zh-CN" altLang="en-US" sz="2400"/>
              <a:t>安装路径的根目录。下面只列出其键值对：</a:t>
            </a:r>
            <a:endParaRPr lang="en-US" altLang="zh-CN" sz="2400"/>
          </a:p>
          <a:p>
            <a:pPr marL="0" indent="0">
              <a:buFontTx/>
              <a:buNone/>
            </a:pPr>
            <a:br>
              <a:rPr lang="zh-CN" altLang="en-US" sz="2400"/>
            </a:br>
            <a:r>
              <a:rPr lang="zh-CN" altLang="en-US" sz="2400"/>
              <a:t>变量名： </a:t>
            </a:r>
            <a:r>
              <a:rPr lang="en-US" altLang="zh-CN" sz="2400"/>
              <a:t>JAVA_HOME</a:t>
            </a:r>
            <a:br>
              <a:rPr lang="zh-CN" altLang="en-US" sz="2400"/>
            </a:br>
            <a:r>
              <a:rPr lang="zh-CN" altLang="en-US" sz="2400"/>
              <a:t>变量值：</a:t>
            </a:r>
            <a:r>
              <a:rPr lang="en-US" altLang="zh-CN" sz="2400"/>
              <a:t> C:\Program Files\Java\jdk-10.0.2</a:t>
            </a:r>
          </a:p>
          <a:p>
            <a:pPr marL="0" indent="0">
              <a:buFontTx/>
              <a:buNone/>
            </a:pPr>
            <a:endParaRPr lang="en-US" altLang="zh-CN" sz="2400"/>
          </a:p>
          <a:p>
            <a:pPr marL="0" indent="0">
              <a:buFontTx/>
              <a:buNone/>
            </a:pPr>
            <a:r>
              <a:rPr lang="en-US" altLang="zh-CN" sz="2400" b="1">
                <a:solidFill>
                  <a:srgbClr val="6666FF"/>
                </a:solidFill>
              </a:rPr>
              <a:t>Path: </a:t>
            </a:r>
            <a:r>
              <a:rPr lang="en-US" altLang="zh-CN" sz="2400" b="1">
                <a:solidFill>
                  <a:srgbClr val="FF0000"/>
                </a:solidFill>
                <a:latin typeface="Tahoma" panose="020B0604030504040204" pitchFamily="34" charset="0"/>
              </a:rPr>
              <a:t>%JAVA_HOME\bin</a:t>
            </a:r>
            <a:endParaRPr lang="en-US" altLang="zh-CN" sz="2400" b="1">
              <a:solidFill>
                <a:srgbClr val="6666FF"/>
              </a:solidFill>
            </a:endParaRPr>
          </a:p>
          <a:p>
            <a:pPr marL="0" indent="0">
              <a:buFontTx/>
              <a:buNone/>
            </a:pPr>
            <a:r>
              <a:rPr lang="en-US" altLang="zh-CN" sz="2400" b="1">
                <a:solidFill>
                  <a:srgbClr val="6666FF"/>
                </a:solidFill>
              </a:rPr>
              <a:t>Classpath: </a:t>
            </a:r>
            <a:r>
              <a:rPr lang="en-US" altLang="zh-CN" sz="2400" b="1">
                <a:solidFill>
                  <a:srgbClr val="FF0066"/>
                </a:solidFill>
                <a:latin typeface="宋体" panose="02010600030101010101" pitchFamily="2" charset="-122"/>
              </a:rPr>
              <a:t>.;</a:t>
            </a:r>
            <a:r>
              <a:rPr lang="en-US" altLang="zh-CN" sz="2400" b="1">
                <a:solidFill>
                  <a:srgbClr val="FF0000"/>
                </a:solidFill>
                <a:latin typeface="Tahoma" panose="020B0604030504040204" pitchFamily="34" charset="0"/>
              </a:rPr>
              <a:t>%JAVA_HOME</a:t>
            </a:r>
            <a:r>
              <a:rPr lang="en-US" altLang="en-US" sz="2400" b="1">
                <a:solidFill>
                  <a:srgbClr val="FF0000"/>
                </a:solidFill>
                <a:latin typeface="Tahoma" panose="020B0604030504040204" pitchFamily="34" charset="0"/>
              </a:rPr>
              <a:t>\lib</a:t>
            </a:r>
            <a:r>
              <a:rPr lang="en-US" altLang="zh-CN" sz="2400" b="1">
                <a:solidFill>
                  <a:srgbClr val="FF0000"/>
                </a:solidFill>
                <a:latin typeface="Tahoma" panose="020B0604030504040204" pitchFamily="34" charset="0"/>
              </a:rPr>
              <a:t> </a:t>
            </a:r>
            <a:endParaRPr lang="zh-CN" altLang="en-US" sz="2400" b="1">
              <a:solidFill>
                <a:srgbClr val="FF0000"/>
              </a:solidFill>
              <a:latin typeface="Tahoma" panose="020B0604030504040204" pitchFamily="34" charset="0"/>
            </a:endParaRPr>
          </a:p>
        </p:txBody>
      </p:sp>
      <p:sp>
        <p:nvSpPr>
          <p:cNvPr id="2" name="矩形 1">
            <a:extLst>
              <a:ext uri="{FF2B5EF4-FFF2-40B4-BE49-F238E27FC236}">
                <a16:creationId xmlns:a16="http://schemas.microsoft.com/office/drawing/2014/main" id="{9415D4F6-BF5B-4290-B1EC-9B6BA94FFFB2}"/>
              </a:ext>
            </a:extLst>
          </p:cNvPr>
          <p:cNvSpPr/>
          <p:nvPr/>
        </p:nvSpPr>
        <p:spPr bwMode="auto">
          <a:xfrm>
            <a:off x="316438" y="3418609"/>
            <a:ext cx="6336704" cy="2592288"/>
          </a:xfrm>
          <a:prstGeom prst="rect">
            <a:avLst/>
          </a:prstGeom>
          <a:noFill/>
          <a:ln w="25400" cap="flat" cmpd="sng" algn="ctr">
            <a:solidFill>
              <a:schemeClr val="bg1">
                <a:lumMod val="50000"/>
              </a:schemeClr>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617834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a:extLst>
              <a:ext uri="{FF2B5EF4-FFF2-40B4-BE49-F238E27FC236}">
                <a16:creationId xmlns:a16="http://schemas.microsoft.com/office/drawing/2014/main" id="{D3717E0B-48A7-4FCD-857F-05373E4EC8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500" y="274638"/>
            <a:ext cx="6246813" cy="658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381616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图片 2">
            <a:extLst>
              <a:ext uri="{FF2B5EF4-FFF2-40B4-BE49-F238E27FC236}">
                <a16:creationId xmlns:a16="http://schemas.microsoft.com/office/drawing/2014/main" id="{83F9EE82-4970-4C26-8B59-0092BE63564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66688" y="2178050"/>
            <a:ext cx="8916987" cy="282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文本框 1">
            <a:extLst>
              <a:ext uri="{FF2B5EF4-FFF2-40B4-BE49-F238E27FC236}">
                <a16:creationId xmlns:a16="http://schemas.microsoft.com/office/drawing/2014/main" id="{C795B6EC-BE9F-4DFE-B65A-60B5830D01AE}"/>
              </a:ext>
            </a:extLst>
          </p:cNvPr>
          <p:cNvSpPr txBox="1">
            <a:spLocks noChangeArrowheads="1"/>
          </p:cNvSpPr>
          <p:nvPr/>
        </p:nvSpPr>
        <p:spPr bwMode="auto">
          <a:xfrm>
            <a:off x="179388" y="260350"/>
            <a:ext cx="4905375" cy="1385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en-US" altLang="zh-CN" sz="2800" b="1">
                <a:solidFill>
                  <a:srgbClr val="6666FF"/>
                </a:solidFill>
              </a:rPr>
              <a:t> java –version </a:t>
            </a:r>
            <a:r>
              <a:rPr lang="zh-CN" altLang="en-US" sz="2800" b="1">
                <a:solidFill>
                  <a:srgbClr val="6666FF"/>
                </a:solidFill>
              </a:rPr>
              <a:t>查看</a:t>
            </a:r>
            <a:r>
              <a:rPr lang="en-US" altLang="zh-CN" sz="2800" b="1">
                <a:solidFill>
                  <a:srgbClr val="6666FF"/>
                </a:solidFill>
              </a:rPr>
              <a:t>java </a:t>
            </a:r>
            <a:r>
              <a:rPr lang="zh-CN" altLang="en-US" sz="2800" b="1">
                <a:solidFill>
                  <a:srgbClr val="6666FF"/>
                </a:solidFill>
              </a:rPr>
              <a:t>版本</a:t>
            </a:r>
          </a:p>
          <a:p>
            <a:pPr eaLnBrk="1" hangingPunct="1">
              <a:lnSpc>
                <a:spcPct val="150000"/>
              </a:lnSpc>
              <a:spcBef>
                <a:spcPct val="0"/>
              </a:spcBef>
              <a:buFontTx/>
              <a:buNone/>
            </a:pPr>
            <a:r>
              <a:rPr lang="zh-CN" altLang="en-US" sz="2800" b="1"/>
              <a:t>      </a:t>
            </a:r>
            <a:endParaRPr lang="zh-CN" altLang="en-US" sz="2800"/>
          </a:p>
        </p:txBody>
      </p:sp>
      <p:sp>
        <p:nvSpPr>
          <p:cNvPr id="26628" name="文本框 2">
            <a:extLst>
              <a:ext uri="{FF2B5EF4-FFF2-40B4-BE49-F238E27FC236}">
                <a16:creationId xmlns:a16="http://schemas.microsoft.com/office/drawing/2014/main" id="{B2D246F4-ED2A-4FD3-B38B-7A5E1F59A9F2}"/>
              </a:ext>
            </a:extLst>
          </p:cNvPr>
          <p:cNvSpPr txBox="1">
            <a:spLocks noChangeArrowheads="1"/>
          </p:cNvSpPr>
          <p:nvPr/>
        </p:nvSpPr>
        <p:spPr bwMode="auto">
          <a:xfrm>
            <a:off x="179388" y="4926013"/>
            <a:ext cx="5694362"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a:t>Dos</a:t>
            </a:r>
            <a:r>
              <a:rPr lang="zh-CN" altLang="en-US" sz="2400"/>
              <a:t>下编译</a:t>
            </a:r>
            <a:r>
              <a:rPr lang="en-US" altLang="zh-CN" sz="2400"/>
              <a:t>Java</a:t>
            </a:r>
            <a:r>
              <a:rPr lang="zh-CN" altLang="en-US" sz="2400"/>
              <a:t>文件用 </a:t>
            </a:r>
            <a:r>
              <a:rPr lang="en-US" altLang="zh-CN" sz="2400" u="sng"/>
              <a:t>javac </a:t>
            </a:r>
            <a:r>
              <a:rPr lang="zh-CN" altLang="en-US" sz="2400" u="sng"/>
              <a:t>文件名</a:t>
            </a:r>
            <a:r>
              <a:rPr lang="en-US" altLang="zh-CN" sz="2400" u="sng"/>
              <a:t>.java</a:t>
            </a:r>
          </a:p>
          <a:p>
            <a:pPr>
              <a:spcBef>
                <a:spcPct val="0"/>
              </a:spcBef>
              <a:buFontTx/>
              <a:buNone/>
            </a:pPr>
            <a:r>
              <a:rPr lang="zh-CN" altLang="en-US" sz="2400"/>
              <a:t>（</a:t>
            </a:r>
            <a:r>
              <a:rPr lang="en-US" altLang="zh-CN" sz="2400"/>
              <a:t>javac </a:t>
            </a:r>
            <a:r>
              <a:rPr lang="zh-CN" altLang="en-US" sz="2400"/>
              <a:t>即为调用</a:t>
            </a:r>
            <a:r>
              <a:rPr lang="en-US" altLang="zh-CN" sz="2400"/>
              <a:t>javac.exe</a:t>
            </a:r>
            <a:r>
              <a:rPr lang="zh-CN" altLang="en-US" sz="2400"/>
              <a:t>）</a:t>
            </a:r>
            <a:r>
              <a:rPr lang="en-US" altLang="zh-CN" sz="2400"/>
              <a:t> </a:t>
            </a:r>
          </a:p>
          <a:p>
            <a:pPr>
              <a:spcBef>
                <a:spcPct val="0"/>
              </a:spcBef>
              <a:buFontTx/>
              <a:buNone/>
            </a:pPr>
            <a:r>
              <a:rPr lang="en-US" altLang="zh-CN" sz="2400"/>
              <a:t> </a:t>
            </a:r>
          </a:p>
          <a:p>
            <a:pPr>
              <a:spcBef>
                <a:spcPct val="0"/>
              </a:spcBef>
              <a:buFontTx/>
              <a:buNone/>
            </a:pPr>
            <a:r>
              <a:rPr lang="en-US" altLang="zh-CN" sz="2400"/>
              <a:t>Dos</a:t>
            </a:r>
            <a:r>
              <a:rPr lang="zh-CN" altLang="en-US" sz="2400"/>
              <a:t>下运行</a:t>
            </a:r>
            <a:r>
              <a:rPr lang="en-US" altLang="zh-CN" sz="2400"/>
              <a:t>Java</a:t>
            </a:r>
            <a:r>
              <a:rPr lang="zh-CN" altLang="en-US" sz="2400"/>
              <a:t> 用 </a:t>
            </a:r>
            <a:r>
              <a:rPr lang="en-US" altLang="zh-CN" sz="2400" u="sng"/>
              <a:t>java </a:t>
            </a:r>
            <a:r>
              <a:rPr lang="zh-CN" altLang="en-US" sz="2400" u="sng"/>
              <a:t>文件名</a:t>
            </a:r>
            <a:endParaRPr lang="en-US" altLang="zh-CN" sz="2400" u="sng"/>
          </a:p>
          <a:p>
            <a:pPr>
              <a:spcBef>
                <a:spcPct val="0"/>
              </a:spcBef>
              <a:buFontTx/>
              <a:buNone/>
            </a:pPr>
            <a:r>
              <a:rPr lang="en-US" altLang="zh-CN" sz="2400"/>
              <a:t>(java</a:t>
            </a:r>
            <a:r>
              <a:rPr lang="zh-CN" altLang="en-US" sz="2400"/>
              <a:t>即为调用</a:t>
            </a:r>
            <a:r>
              <a:rPr lang="en-US" altLang="zh-CN" sz="2400"/>
              <a:t>java.exe)</a:t>
            </a:r>
            <a:endParaRPr lang="zh-CN" altLang="en-US" sz="2400"/>
          </a:p>
        </p:txBody>
      </p:sp>
      <p:pic>
        <p:nvPicPr>
          <p:cNvPr id="26629" name="Picture 6">
            <a:extLst>
              <a:ext uri="{FF2B5EF4-FFF2-40B4-BE49-F238E27FC236}">
                <a16:creationId xmlns:a16="http://schemas.microsoft.com/office/drawing/2014/main" id="{444689DA-7AAD-4202-9EBB-291A42EEF5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850" y="981075"/>
            <a:ext cx="2952750" cy="180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30" name="Picture 7">
            <a:extLst>
              <a:ext uri="{FF2B5EF4-FFF2-40B4-BE49-F238E27FC236}">
                <a16:creationId xmlns:a16="http://schemas.microsoft.com/office/drawing/2014/main" id="{4786B80B-F6FD-43E1-8C69-F04BAB3BC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0413" y="981075"/>
            <a:ext cx="4681537" cy="187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631" name="文本框 1">
            <a:extLst>
              <a:ext uri="{FF2B5EF4-FFF2-40B4-BE49-F238E27FC236}">
                <a16:creationId xmlns:a16="http://schemas.microsoft.com/office/drawing/2014/main" id="{18398B96-CB2E-4FF7-9938-0D2A29C2694A}"/>
              </a:ext>
            </a:extLst>
          </p:cNvPr>
          <p:cNvSpPr txBox="1">
            <a:spLocks noChangeArrowheads="1"/>
          </p:cNvSpPr>
          <p:nvPr/>
        </p:nvSpPr>
        <p:spPr bwMode="auto">
          <a:xfrm>
            <a:off x="323850" y="1125538"/>
            <a:ext cx="12954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800" b="1"/>
              <a:t>Win +R</a:t>
            </a:r>
            <a:endParaRPr lang="zh-CN" altLang="en-US" sz="1800" b="1"/>
          </a:p>
        </p:txBody>
      </p:sp>
      <p:sp>
        <p:nvSpPr>
          <p:cNvPr id="2" name="文本框 1">
            <a:extLst>
              <a:ext uri="{FF2B5EF4-FFF2-40B4-BE49-F238E27FC236}">
                <a16:creationId xmlns:a16="http://schemas.microsoft.com/office/drawing/2014/main" id="{6BE6045E-6613-4BE1-BE26-7D2B58FCF472}"/>
              </a:ext>
            </a:extLst>
          </p:cNvPr>
          <p:cNvSpPr txBox="1"/>
          <p:nvPr/>
        </p:nvSpPr>
        <p:spPr>
          <a:xfrm>
            <a:off x="5466354" y="5853617"/>
            <a:ext cx="3490440" cy="523220"/>
          </a:xfrm>
          <a:prstGeom prst="rect">
            <a:avLst/>
          </a:prstGeom>
          <a:noFill/>
        </p:spPr>
        <p:txBody>
          <a:bodyPr wrap="square" rtlCol="0">
            <a:spAutoFit/>
          </a:bodyPr>
          <a:lstStyle/>
          <a:p>
            <a:r>
              <a:rPr lang="zh-CN" altLang="en-US" sz="2800">
                <a:solidFill>
                  <a:srgbClr val="7030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需要先配置环境变量</a:t>
            </a:r>
          </a:p>
        </p:txBody>
      </p:sp>
      <p:sp>
        <p:nvSpPr>
          <p:cNvPr id="4" name="箭头: 上 3">
            <a:extLst>
              <a:ext uri="{FF2B5EF4-FFF2-40B4-BE49-F238E27FC236}">
                <a16:creationId xmlns:a16="http://schemas.microsoft.com/office/drawing/2014/main" id="{18DC9B89-DFE4-4E3D-BE4C-4789A95B0703}"/>
              </a:ext>
            </a:extLst>
          </p:cNvPr>
          <p:cNvSpPr/>
          <p:nvPr/>
        </p:nvSpPr>
        <p:spPr bwMode="auto">
          <a:xfrm rot="18205461">
            <a:off x="4892994" y="5357254"/>
            <a:ext cx="279325" cy="792088"/>
          </a:xfrm>
          <a:prstGeom prst="up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1" name="箭头: 上 10">
            <a:extLst>
              <a:ext uri="{FF2B5EF4-FFF2-40B4-BE49-F238E27FC236}">
                <a16:creationId xmlns:a16="http://schemas.microsoft.com/office/drawing/2014/main" id="{80A6E0AB-0093-430D-AE39-E6295DD6EBFB}"/>
              </a:ext>
            </a:extLst>
          </p:cNvPr>
          <p:cNvSpPr/>
          <p:nvPr/>
        </p:nvSpPr>
        <p:spPr bwMode="auto">
          <a:xfrm rot="14592816">
            <a:off x="4883983" y="6058384"/>
            <a:ext cx="279325" cy="792088"/>
          </a:xfrm>
          <a:prstGeom prst="upArrow">
            <a:avLst/>
          </a:pr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图片 3">
            <a:extLst>
              <a:ext uri="{FF2B5EF4-FFF2-40B4-BE49-F238E27FC236}">
                <a16:creationId xmlns:a16="http://schemas.microsoft.com/office/drawing/2014/main" id="{4321EE06-A4B9-407E-90E1-29DFA9628EA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15888"/>
            <a:ext cx="9321800" cy="604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流程图: 可选过程 1">
            <a:extLst>
              <a:ext uri="{FF2B5EF4-FFF2-40B4-BE49-F238E27FC236}">
                <a16:creationId xmlns:a16="http://schemas.microsoft.com/office/drawing/2014/main" id="{A498E71D-EB80-43A6-B7FD-B0BC02A90596}"/>
              </a:ext>
            </a:extLst>
          </p:cNvPr>
          <p:cNvSpPr/>
          <p:nvPr/>
        </p:nvSpPr>
        <p:spPr bwMode="auto">
          <a:xfrm>
            <a:off x="56519" y="692150"/>
            <a:ext cx="5266734" cy="720626"/>
          </a:xfrm>
          <a:prstGeom prst="flowChartAlternateProcess">
            <a:avLst/>
          </a:prstGeom>
          <a:noFill/>
          <a:ln w="38100" cap="flat" cmpd="sng" algn="ctr">
            <a:solidFill>
              <a:srgbClr val="7030A0"/>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98EA108D-6C62-4787-84DD-D6EA1FED16DE}"/>
              </a:ext>
            </a:extLst>
          </p:cNvPr>
          <p:cNvSpPr>
            <a:spLocks noGrp="1" noChangeArrowheads="1"/>
          </p:cNvSpPr>
          <p:nvPr>
            <p:ph type="body" idx="1"/>
          </p:nvPr>
        </p:nvSpPr>
        <p:spPr>
          <a:xfrm>
            <a:off x="0" y="3500438"/>
            <a:ext cx="9144000" cy="4437062"/>
          </a:xfrm>
        </p:spPr>
        <p:txBody>
          <a:bodyPr/>
          <a:lstStyle/>
          <a:p>
            <a:pPr marL="609600" indent="-609600" eaLnBrk="1" hangingPunct="1">
              <a:buFontTx/>
              <a:buNone/>
            </a:pPr>
            <a:endParaRPr lang="en-US" altLang="zh-CN" sz="2400"/>
          </a:p>
          <a:p>
            <a:pPr marL="609600" indent="-609600" eaLnBrk="1" hangingPunct="1">
              <a:buFontTx/>
              <a:buNone/>
            </a:pPr>
            <a:endParaRPr lang="en-US" altLang="zh-CN" sz="2400"/>
          </a:p>
          <a:p>
            <a:pPr marL="609600" indent="-609600" eaLnBrk="1" hangingPunct="1">
              <a:buFontTx/>
              <a:buNone/>
            </a:pPr>
            <a:r>
              <a:rPr lang="en-US" altLang="zh-CN" sz="2400" b="1">
                <a:solidFill>
                  <a:srgbClr val="7030A0"/>
                </a:solidFill>
              </a:rPr>
              <a:t>JDK</a:t>
            </a:r>
            <a:r>
              <a:rPr lang="zh-CN" altLang="en-US" sz="2400" b="1">
                <a:solidFill>
                  <a:srgbClr val="7030A0"/>
                </a:solidFill>
              </a:rPr>
              <a:t>目录下</a:t>
            </a:r>
            <a:r>
              <a:rPr lang="zh-CN" altLang="en-US" sz="2400"/>
              <a:t>有</a:t>
            </a:r>
            <a:r>
              <a:rPr lang="en-US" altLang="zh-CN" sz="2400"/>
              <a:t>bin</a:t>
            </a:r>
            <a:r>
              <a:rPr lang="zh-CN" altLang="en-US" sz="2400"/>
              <a:t>、</a:t>
            </a:r>
            <a:r>
              <a:rPr lang="en-US" altLang="zh-CN" sz="2400"/>
              <a:t>lib</a:t>
            </a:r>
            <a:r>
              <a:rPr lang="zh-CN" altLang="en-US" sz="2400"/>
              <a:t>等子目录</a:t>
            </a:r>
            <a:endParaRPr lang="en-US" altLang="zh-CN" sz="2400"/>
          </a:p>
          <a:p>
            <a:pPr marL="609600" indent="-609600" eaLnBrk="1" hangingPunct="1">
              <a:buFontTx/>
              <a:buNone/>
            </a:pPr>
            <a:r>
              <a:rPr lang="en-US" altLang="zh-CN" sz="2400" b="1">
                <a:solidFill>
                  <a:srgbClr val="7030A0"/>
                </a:solidFill>
              </a:rPr>
              <a:t>bin</a:t>
            </a:r>
            <a:r>
              <a:rPr lang="zh-CN" altLang="en-US" sz="2400" b="1">
                <a:solidFill>
                  <a:srgbClr val="7030A0"/>
                </a:solidFill>
              </a:rPr>
              <a:t>目录</a:t>
            </a:r>
            <a:r>
              <a:rPr lang="en-US" altLang="zh-CN" sz="2400"/>
              <a:t>:</a:t>
            </a:r>
            <a:r>
              <a:rPr lang="en-US" altLang="zh-CN" sz="2400" b="1">
                <a:solidFill>
                  <a:srgbClr val="7030A0"/>
                </a:solidFill>
              </a:rPr>
              <a:t> </a:t>
            </a:r>
            <a:r>
              <a:rPr lang="zh-CN" altLang="en-US" sz="2400"/>
              <a:t>保存了</a:t>
            </a:r>
            <a:r>
              <a:rPr lang="en-US" altLang="zh-CN" sz="2400"/>
              <a:t>javac.exe</a:t>
            </a:r>
            <a:r>
              <a:rPr lang="zh-CN" altLang="en-US" sz="2400"/>
              <a:t>、</a:t>
            </a:r>
            <a:r>
              <a:rPr lang="en-US" altLang="zh-CN" sz="2400"/>
              <a:t>java.exe</a:t>
            </a:r>
            <a:r>
              <a:rPr lang="zh-CN" altLang="en-US" sz="2400"/>
              <a:t>等命令文件</a:t>
            </a:r>
            <a:endParaRPr lang="en-US" altLang="zh-CN" sz="2400"/>
          </a:p>
          <a:p>
            <a:pPr marL="609600" indent="-609600" eaLnBrk="1" hangingPunct="1">
              <a:buFontTx/>
              <a:buNone/>
            </a:pPr>
            <a:r>
              <a:rPr lang="en-US" altLang="zh-CN" sz="2400" b="1">
                <a:solidFill>
                  <a:srgbClr val="7030A0"/>
                </a:solidFill>
              </a:rPr>
              <a:t>lib</a:t>
            </a:r>
            <a:r>
              <a:rPr lang="zh-CN" altLang="en-US" sz="2400" b="1">
                <a:solidFill>
                  <a:srgbClr val="7030A0"/>
                </a:solidFill>
              </a:rPr>
              <a:t>目录</a:t>
            </a:r>
            <a:r>
              <a:rPr lang="en-US" altLang="zh-CN" sz="2400"/>
              <a:t>:  </a:t>
            </a:r>
            <a:r>
              <a:rPr lang="zh-CN" altLang="en-US" sz="2400"/>
              <a:t>保存了</a:t>
            </a:r>
            <a:r>
              <a:rPr lang="en-US" altLang="zh-CN" sz="2400"/>
              <a:t>java</a:t>
            </a:r>
            <a:r>
              <a:rPr lang="zh-CN" altLang="en-US" sz="2400"/>
              <a:t>的类库文件</a:t>
            </a:r>
            <a:br>
              <a:rPr lang="zh-CN" altLang="en-US" sz="2400"/>
            </a:br>
            <a:endParaRPr lang="zh-CN" altLang="en-US" sz="2000">
              <a:solidFill>
                <a:srgbClr val="6666FF"/>
              </a:solidFill>
            </a:endParaRPr>
          </a:p>
          <a:p>
            <a:pPr eaLnBrk="1" hangingPunct="1">
              <a:buFont typeface="Wingdings" panose="05000000000000000000" pitchFamily="2" charset="2"/>
              <a:buChar char="Ø"/>
            </a:pPr>
            <a:r>
              <a:rPr lang="zh-CN" altLang="en-US" sz="2400">
                <a:latin typeface="Times New Roman" panose="02020603050405020304" pitchFamily="18" charset="0"/>
              </a:rPr>
              <a:t> </a:t>
            </a:r>
            <a:r>
              <a:rPr lang="zh-CN" altLang="en-US" sz="2000" b="1" u="sng">
                <a:solidFill>
                  <a:srgbClr val="0070C0"/>
                </a:solidFill>
                <a:latin typeface="Times New Roman" panose="02020603050405020304" pitchFamily="18" charset="0"/>
              </a:rPr>
              <a:t>如果只想运行别人的</a:t>
            </a:r>
            <a:r>
              <a:rPr lang="en-US" altLang="zh-CN" sz="2000" b="1" u="sng">
                <a:solidFill>
                  <a:srgbClr val="0070C0"/>
                </a:solidFill>
              </a:rPr>
              <a:t>Java</a:t>
            </a:r>
            <a:r>
              <a:rPr lang="zh-CN" altLang="en-US" sz="2000" b="1" u="sng">
                <a:solidFill>
                  <a:srgbClr val="0070C0"/>
                </a:solidFill>
                <a:latin typeface="Times New Roman" panose="02020603050405020304" pitchFamily="18" charset="0"/>
              </a:rPr>
              <a:t>程序</a:t>
            </a:r>
            <a:r>
              <a:rPr lang="zh-CN" altLang="en-US" sz="2000">
                <a:latin typeface="Times New Roman" panose="02020603050405020304" pitchFamily="18" charset="0"/>
              </a:rPr>
              <a:t>，可以只安装</a:t>
            </a:r>
            <a:r>
              <a:rPr lang="en-US" altLang="zh-CN" sz="2000"/>
              <a:t>Java</a:t>
            </a:r>
            <a:r>
              <a:rPr lang="zh-CN" altLang="en-US" sz="2000">
                <a:latin typeface="Times New Roman" panose="02020603050405020304" pitchFamily="18" charset="0"/>
              </a:rPr>
              <a:t>运行时环境</a:t>
            </a:r>
            <a:r>
              <a:rPr lang="en-US" altLang="zh-CN" sz="2000"/>
              <a:t>JRE</a:t>
            </a:r>
            <a:r>
              <a:rPr lang="en-US" altLang="zh-CN" sz="2000">
                <a:latin typeface="Times New Roman" panose="02020603050405020304" pitchFamily="18" charset="0"/>
              </a:rPr>
              <a:t>,</a:t>
            </a:r>
          </a:p>
          <a:p>
            <a:pPr marL="609600" indent="-609600" eaLnBrk="1" hangingPunct="1">
              <a:buFontTx/>
              <a:buNone/>
            </a:pPr>
            <a:r>
              <a:rPr lang="en-US" altLang="zh-CN" sz="2000"/>
              <a:t>      JRE</a:t>
            </a:r>
            <a:r>
              <a:rPr lang="zh-CN" altLang="en-US" sz="2000">
                <a:latin typeface="Times New Roman" panose="02020603050405020304" pitchFamily="18" charset="0"/>
              </a:rPr>
              <a:t>由</a:t>
            </a:r>
            <a:r>
              <a:rPr lang="en-US" altLang="zh-CN" sz="2000"/>
              <a:t>Java</a:t>
            </a:r>
            <a:r>
              <a:rPr lang="zh-CN" altLang="en-US" sz="2000">
                <a:latin typeface="Times New Roman" panose="02020603050405020304" pitchFamily="18" charset="0"/>
              </a:rPr>
              <a:t>虚拟机、</a:t>
            </a:r>
            <a:r>
              <a:rPr lang="en-US" altLang="zh-CN" sz="2000"/>
              <a:t>Java</a:t>
            </a:r>
            <a:r>
              <a:rPr lang="zh-CN" altLang="en-US" sz="2000">
                <a:latin typeface="Times New Roman" panose="02020603050405020304" pitchFamily="18" charset="0"/>
              </a:rPr>
              <a:t>的核心类以及一些支持文件组成。</a:t>
            </a:r>
          </a:p>
        </p:txBody>
      </p:sp>
      <p:grpSp>
        <p:nvGrpSpPr>
          <p:cNvPr id="29699" name="组合 10">
            <a:extLst>
              <a:ext uri="{FF2B5EF4-FFF2-40B4-BE49-F238E27FC236}">
                <a16:creationId xmlns:a16="http://schemas.microsoft.com/office/drawing/2014/main" id="{CF037CD3-E4CD-4A2E-91FA-4EE0039401EA}"/>
              </a:ext>
            </a:extLst>
          </p:cNvPr>
          <p:cNvGrpSpPr>
            <a:grpSpLocks/>
          </p:cNvGrpSpPr>
          <p:nvPr/>
        </p:nvGrpSpPr>
        <p:grpSpPr bwMode="auto">
          <a:xfrm>
            <a:off x="4859338" y="-123825"/>
            <a:ext cx="3770312" cy="4916488"/>
            <a:chOff x="4860032" y="-123088"/>
            <a:chExt cx="3769168" cy="4915567"/>
          </a:xfrm>
        </p:grpSpPr>
        <p:grpSp>
          <p:nvGrpSpPr>
            <p:cNvPr id="29704" name="组合 7">
              <a:extLst>
                <a:ext uri="{FF2B5EF4-FFF2-40B4-BE49-F238E27FC236}">
                  <a16:creationId xmlns:a16="http://schemas.microsoft.com/office/drawing/2014/main" id="{30E6E621-6D63-486E-B43C-5FBBB6D4F6D7}"/>
                </a:ext>
              </a:extLst>
            </p:cNvPr>
            <p:cNvGrpSpPr>
              <a:grpSpLocks/>
            </p:cNvGrpSpPr>
            <p:nvPr/>
          </p:nvGrpSpPr>
          <p:grpSpPr bwMode="auto">
            <a:xfrm>
              <a:off x="4860032" y="-1833"/>
              <a:ext cx="3689684" cy="4794312"/>
              <a:chOff x="4860032" y="-1833"/>
              <a:chExt cx="3689684" cy="4794312"/>
            </a:xfrm>
          </p:grpSpPr>
          <p:pic>
            <p:nvPicPr>
              <p:cNvPr id="29706" name="图片 3">
                <a:extLst>
                  <a:ext uri="{FF2B5EF4-FFF2-40B4-BE49-F238E27FC236}">
                    <a16:creationId xmlns:a16="http://schemas.microsoft.com/office/drawing/2014/main" id="{A9AE605D-1BFF-4930-B854-0C497730F57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60032" y="-1833"/>
                <a:ext cx="3689684" cy="479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7" name="右箭头 6">
                <a:extLst>
                  <a:ext uri="{FF2B5EF4-FFF2-40B4-BE49-F238E27FC236}">
                    <a16:creationId xmlns:a16="http://schemas.microsoft.com/office/drawing/2014/main" id="{D6B46825-0893-4710-B10B-63E5FB0EC269}"/>
                  </a:ext>
                </a:extLst>
              </p:cNvPr>
              <p:cNvSpPr>
                <a:spLocks noChangeArrowheads="1"/>
              </p:cNvSpPr>
              <p:nvPr/>
            </p:nvSpPr>
            <p:spPr bwMode="auto">
              <a:xfrm>
                <a:off x="5004048" y="4005064"/>
                <a:ext cx="288032" cy="288031"/>
              </a:xfrm>
              <a:prstGeom prst="rightArrow">
                <a:avLst>
                  <a:gd name="adj1" fmla="val 50000"/>
                  <a:gd name="adj2" fmla="val 50000"/>
                </a:avLst>
              </a:prstGeom>
              <a:solidFill>
                <a:schemeClr val="accent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9708" name="右箭头 9">
                <a:extLst>
                  <a:ext uri="{FF2B5EF4-FFF2-40B4-BE49-F238E27FC236}">
                    <a16:creationId xmlns:a16="http://schemas.microsoft.com/office/drawing/2014/main" id="{17FBADE6-7F00-4D83-B4C0-6335BCEA43F6}"/>
                  </a:ext>
                </a:extLst>
              </p:cNvPr>
              <p:cNvSpPr>
                <a:spLocks noChangeArrowheads="1"/>
              </p:cNvSpPr>
              <p:nvPr/>
            </p:nvSpPr>
            <p:spPr bwMode="auto">
              <a:xfrm>
                <a:off x="5004048" y="4482217"/>
                <a:ext cx="288032" cy="288031"/>
              </a:xfrm>
              <a:prstGeom prst="rightArrow">
                <a:avLst>
                  <a:gd name="adj1" fmla="val 50000"/>
                  <a:gd name="adj2" fmla="val 50000"/>
                </a:avLst>
              </a:prstGeom>
              <a:solidFill>
                <a:schemeClr val="accent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
          <p:nvSpPr>
            <p:cNvPr id="29705" name="椭圆 8">
              <a:extLst>
                <a:ext uri="{FF2B5EF4-FFF2-40B4-BE49-F238E27FC236}">
                  <a16:creationId xmlns:a16="http://schemas.microsoft.com/office/drawing/2014/main" id="{BA4A63FE-708C-4C80-B4B0-3A7D46E3A7B8}"/>
                </a:ext>
              </a:extLst>
            </p:cNvPr>
            <p:cNvSpPr>
              <a:spLocks noChangeArrowheads="1"/>
            </p:cNvSpPr>
            <p:nvPr/>
          </p:nvSpPr>
          <p:spPr bwMode="auto">
            <a:xfrm>
              <a:off x="8125144" y="-123088"/>
              <a:ext cx="504056" cy="478505"/>
            </a:xfrm>
            <a:prstGeom prst="ellipse">
              <a:avLst/>
            </a:prstGeom>
            <a:noFill/>
            <a:ln w="5715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grpSp>
        <p:nvGrpSpPr>
          <p:cNvPr id="29700" name="组合 11">
            <a:extLst>
              <a:ext uri="{FF2B5EF4-FFF2-40B4-BE49-F238E27FC236}">
                <a16:creationId xmlns:a16="http://schemas.microsoft.com/office/drawing/2014/main" id="{723FE129-61CA-4CE1-BFF9-24397351C0E9}"/>
              </a:ext>
            </a:extLst>
          </p:cNvPr>
          <p:cNvGrpSpPr>
            <a:grpSpLocks/>
          </p:cNvGrpSpPr>
          <p:nvPr/>
        </p:nvGrpSpPr>
        <p:grpSpPr bwMode="auto">
          <a:xfrm>
            <a:off x="250825" y="188913"/>
            <a:ext cx="2376488" cy="3332162"/>
            <a:chOff x="251520" y="188640"/>
            <a:chExt cx="2376264" cy="3333148"/>
          </a:xfrm>
        </p:grpSpPr>
        <p:pic>
          <p:nvPicPr>
            <p:cNvPr id="29701" name="图片 1">
              <a:extLst>
                <a:ext uri="{FF2B5EF4-FFF2-40B4-BE49-F238E27FC236}">
                  <a16:creationId xmlns:a16="http://schemas.microsoft.com/office/drawing/2014/main" id="{472E92E5-DFD8-441C-8A02-9AB7408FA1B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51520" y="188640"/>
              <a:ext cx="2376264" cy="3333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2" name="右箭头 13">
              <a:extLst>
                <a:ext uri="{FF2B5EF4-FFF2-40B4-BE49-F238E27FC236}">
                  <a16:creationId xmlns:a16="http://schemas.microsoft.com/office/drawing/2014/main" id="{EE4A742C-7497-4FF3-96DC-999EA79B00D8}"/>
                </a:ext>
              </a:extLst>
            </p:cNvPr>
            <p:cNvSpPr>
              <a:spLocks noChangeArrowheads="1"/>
            </p:cNvSpPr>
            <p:nvPr/>
          </p:nvSpPr>
          <p:spPr bwMode="auto">
            <a:xfrm>
              <a:off x="683568" y="980728"/>
              <a:ext cx="288032" cy="288031"/>
            </a:xfrm>
            <a:prstGeom prst="rightArrow">
              <a:avLst>
                <a:gd name="adj1" fmla="val 50000"/>
                <a:gd name="adj2" fmla="val 50000"/>
              </a:avLst>
            </a:prstGeom>
            <a:solidFill>
              <a:schemeClr val="accent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29703" name="右箭头 14">
              <a:extLst>
                <a:ext uri="{FF2B5EF4-FFF2-40B4-BE49-F238E27FC236}">
                  <a16:creationId xmlns:a16="http://schemas.microsoft.com/office/drawing/2014/main" id="{CC78137B-45DC-493A-B14A-9742212F2504}"/>
                </a:ext>
              </a:extLst>
            </p:cNvPr>
            <p:cNvSpPr>
              <a:spLocks noChangeArrowheads="1"/>
            </p:cNvSpPr>
            <p:nvPr/>
          </p:nvSpPr>
          <p:spPr bwMode="auto">
            <a:xfrm>
              <a:off x="683568" y="2780928"/>
              <a:ext cx="288032" cy="288031"/>
            </a:xfrm>
            <a:prstGeom prst="rightArrow">
              <a:avLst>
                <a:gd name="adj1" fmla="val 50000"/>
                <a:gd name="adj2" fmla="val 50000"/>
              </a:avLst>
            </a:prstGeom>
            <a:solidFill>
              <a:schemeClr val="accent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a:extLst>
              <a:ext uri="{FF2B5EF4-FFF2-40B4-BE49-F238E27FC236}">
                <a16:creationId xmlns:a16="http://schemas.microsoft.com/office/drawing/2014/main" id="{89831CFA-1D2C-489B-A12F-8D739D999D40}"/>
              </a:ext>
            </a:extLst>
          </p:cNvPr>
          <p:cNvSpPr>
            <a:spLocks noGrp="1" noChangeArrowheads="1"/>
          </p:cNvSpPr>
          <p:nvPr>
            <p:ph type="title"/>
          </p:nvPr>
        </p:nvSpPr>
        <p:spPr>
          <a:noFill/>
        </p:spPr>
        <p:txBody>
          <a:bodyPr/>
          <a:lstStyle/>
          <a:p>
            <a:pPr eaLnBrk="1" hangingPunct="1"/>
            <a:r>
              <a:rPr lang="en-US" altLang="zh-CN" sz="3600" b="1">
                <a:solidFill>
                  <a:srgbClr val="FF0066"/>
                </a:solidFill>
                <a:ea typeface="华文琥珀" panose="02010800040101010101" pitchFamily="2" charset="-122"/>
              </a:rPr>
              <a:t>1.7 </a:t>
            </a:r>
            <a:r>
              <a:rPr lang="zh-CN" altLang="en-US" sz="3600" b="1">
                <a:solidFill>
                  <a:srgbClr val="FF0066"/>
                </a:solidFill>
                <a:latin typeface="Times New Roman" panose="02020603050405020304" pitchFamily="18" charset="0"/>
                <a:ea typeface="华文琥珀" panose="02010800040101010101" pitchFamily="2" charset="-122"/>
              </a:rPr>
              <a:t>初识</a:t>
            </a:r>
            <a:r>
              <a:rPr lang="en-US" altLang="zh-CN" sz="3600" b="1">
                <a:solidFill>
                  <a:srgbClr val="FF0066"/>
                </a:solidFill>
                <a:latin typeface="Times New Roman" panose="02020603050405020304" pitchFamily="18" charset="0"/>
                <a:ea typeface="华文琥珀" panose="02010800040101010101" pitchFamily="2" charset="-122"/>
              </a:rPr>
              <a:t>Java</a:t>
            </a:r>
            <a:r>
              <a:rPr lang="zh-CN" altLang="en-US" sz="3600" b="1">
                <a:solidFill>
                  <a:srgbClr val="FF0066"/>
                </a:solidFill>
                <a:latin typeface="Times New Roman" panose="02020603050405020304" pitchFamily="18" charset="0"/>
                <a:ea typeface="华文琥珀" panose="02010800040101010101" pitchFamily="2" charset="-122"/>
              </a:rPr>
              <a:t>应用程序</a:t>
            </a:r>
          </a:p>
        </p:txBody>
      </p:sp>
      <p:sp>
        <p:nvSpPr>
          <p:cNvPr id="355331" name="Rectangle 3">
            <a:extLst>
              <a:ext uri="{FF2B5EF4-FFF2-40B4-BE49-F238E27FC236}">
                <a16:creationId xmlns:a16="http://schemas.microsoft.com/office/drawing/2014/main" id="{F180C1F1-AA17-49F8-A2DE-5C5FDAE2F6D2}"/>
              </a:ext>
            </a:extLst>
          </p:cNvPr>
          <p:cNvSpPr>
            <a:spLocks noGrp="1" noChangeArrowheads="1"/>
          </p:cNvSpPr>
          <p:nvPr>
            <p:ph type="body" idx="1"/>
          </p:nvPr>
        </p:nvSpPr>
        <p:spPr>
          <a:xfrm>
            <a:off x="457200" y="1628800"/>
            <a:ext cx="8003232" cy="4525963"/>
          </a:xfrm>
        </p:spPr>
        <p:txBody>
          <a:bodyPr/>
          <a:lstStyle/>
          <a:p>
            <a:pPr marL="609600" indent="-609600" eaLnBrk="1" hangingPunct="1">
              <a:lnSpc>
                <a:spcPct val="80000"/>
              </a:lnSpc>
              <a:defRPr/>
            </a:pPr>
            <a:r>
              <a:rPr lang="zh-CN" altLang="en-US" sz="2000" b="1" dirty="0">
                <a:solidFill>
                  <a:schemeClr val="tx2"/>
                </a:solidFill>
                <a:latin typeface="Songti SC" panose="02010600040101010101" pitchFamily="2" charset="-122"/>
                <a:ea typeface="Songti SC" panose="02010600040101010101" pitchFamily="2" charset="-122"/>
              </a:rPr>
              <a:t>利用编辑器编写 </a:t>
            </a:r>
            <a:r>
              <a:rPr lang="en-US" altLang="zh-CN" sz="2000" b="1" dirty="0">
                <a:solidFill>
                  <a:schemeClr val="tx2"/>
                </a:solidFill>
                <a:latin typeface="Songti SC" panose="02010600040101010101" pitchFamily="2" charset="-122"/>
                <a:ea typeface="Songti SC" panose="02010600040101010101" pitchFamily="2" charset="-122"/>
              </a:rPr>
              <a:t>Java</a:t>
            </a:r>
            <a:r>
              <a:rPr lang="zh-CN" altLang="en-US" sz="2000" b="1" dirty="0">
                <a:solidFill>
                  <a:schemeClr val="tx2"/>
                </a:solidFill>
                <a:latin typeface="Songti SC" panose="02010600040101010101" pitchFamily="2" charset="-122"/>
                <a:ea typeface="Songti SC" panose="02010600040101010101" pitchFamily="2" charset="-122"/>
              </a:rPr>
              <a:t>源程序</a:t>
            </a:r>
            <a:r>
              <a:rPr lang="en-US" altLang="zh-CN" sz="2000" b="1" dirty="0">
                <a:solidFill>
                  <a:schemeClr val="tx2"/>
                </a:solidFill>
                <a:latin typeface="Songti SC" panose="02010600040101010101" pitchFamily="2" charset="-122"/>
                <a:ea typeface="Songti SC" panose="02010600040101010101" pitchFamily="2" charset="-122"/>
              </a:rPr>
              <a:t>(</a:t>
            </a:r>
            <a:r>
              <a:rPr lang="zh-CN" altLang="en-US" sz="2000" b="1" dirty="0">
                <a:solidFill>
                  <a:schemeClr val="folHlink"/>
                </a:solidFill>
                <a:latin typeface="Songti SC" panose="02010600040101010101" pitchFamily="2" charset="-122"/>
                <a:ea typeface="Songti SC" panose="02010600040101010101" pitchFamily="2" charset="-122"/>
              </a:rPr>
              <a:t>不可使用</a:t>
            </a:r>
            <a:r>
              <a:rPr lang="en-US" altLang="zh-CN" sz="2000" b="1" dirty="0">
                <a:solidFill>
                  <a:schemeClr val="folHlink"/>
                </a:solidFill>
                <a:latin typeface="Songti SC" panose="02010600040101010101" pitchFamily="2" charset="-122"/>
                <a:ea typeface="Songti SC" panose="02010600040101010101" pitchFamily="2" charset="-122"/>
              </a:rPr>
              <a:t>Word</a:t>
            </a:r>
            <a:r>
              <a:rPr lang="zh-CN" altLang="en-US" sz="2000" b="1" dirty="0">
                <a:solidFill>
                  <a:schemeClr val="folHlink"/>
                </a:solidFill>
                <a:latin typeface="Songti SC" panose="02010600040101010101" pitchFamily="2" charset="-122"/>
                <a:ea typeface="Songti SC" panose="02010600040101010101" pitchFamily="2" charset="-122"/>
              </a:rPr>
              <a:t>编辑器，因它含有不可见字符</a:t>
            </a:r>
            <a:r>
              <a:rPr lang="en-US" altLang="zh-CN" sz="2000" b="1" dirty="0">
                <a:solidFill>
                  <a:schemeClr val="folHlink"/>
                </a:solidFill>
                <a:latin typeface="Songti SC" panose="02010600040101010101" pitchFamily="2" charset="-122"/>
                <a:ea typeface="Songti SC" panose="02010600040101010101" pitchFamily="2" charset="-122"/>
              </a:rPr>
              <a:t>)</a:t>
            </a:r>
          </a:p>
          <a:p>
            <a:pPr marL="990600" lvl="1" indent="-533400" eaLnBrk="1" hangingPunct="1">
              <a:lnSpc>
                <a:spcPct val="120000"/>
              </a:lnSpc>
              <a:buFontTx/>
              <a:buNone/>
              <a:defRPr/>
            </a:pPr>
            <a:r>
              <a:rPr lang="zh-CN" altLang="en-US" sz="2000" b="1" dirty="0">
                <a:effectLst>
                  <a:outerShdw blurRad="38100" dist="38100" dir="2700000" algn="tl">
                    <a:srgbClr val="C0C0C0"/>
                  </a:outerShdw>
                </a:effectLst>
                <a:latin typeface="Songti SC" panose="02010600040101010101" pitchFamily="2" charset="-122"/>
                <a:ea typeface="Songti SC" panose="02010600040101010101" pitchFamily="2" charset="-122"/>
              </a:rPr>
              <a:t>源文件名：</a:t>
            </a:r>
            <a:r>
              <a:rPr lang="zh-CN" altLang="en-US" sz="2000" b="1" dirty="0">
                <a:solidFill>
                  <a:srgbClr val="0070C0"/>
                </a:solidFill>
                <a:effectLst>
                  <a:outerShdw blurRad="38100" dist="38100" dir="2700000" algn="tl">
                    <a:srgbClr val="C0C0C0"/>
                  </a:outerShdw>
                </a:effectLst>
                <a:latin typeface="Songti SC" panose="02010600040101010101" pitchFamily="2" charset="-122"/>
                <a:ea typeface="Songti SC" panose="02010600040101010101" pitchFamily="2" charset="-122"/>
              </a:rPr>
              <a:t>主类名</a:t>
            </a:r>
            <a:r>
              <a:rPr lang="en-US" altLang="zh-CN" sz="2000" b="1" dirty="0">
                <a:solidFill>
                  <a:srgbClr val="0070C0"/>
                </a:solidFill>
                <a:effectLst>
                  <a:outerShdw blurRad="38100" dist="38100" dir="2700000" algn="tl">
                    <a:srgbClr val="C0C0C0"/>
                  </a:outerShdw>
                </a:effectLst>
                <a:latin typeface="Songti SC" panose="02010600040101010101" pitchFamily="2" charset="-122"/>
                <a:ea typeface="Songti SC" panose="02010600040101010101" pitchFamily="2" charset="-122"/>
              </a:rPr>
              <a:t>.java</a:t>
            </a:r>
          </a:p>
          <a:p>
            <a:pPr marL="990600" lvl="1" indent="-533400" eaLnBrk="1" hangingPunct="1">
              <a:lnSpc>
                <a:spcPct val="120000"/>
              </a:lnSpc>
              <a:buFontTx/>
              <a:buNone/>
              <a:defRPr/>
            </a:pPr>
            <a:endParaRPr lang="en-US" altLang="zh-CN" sz="2000" b="1" dirty="0">
              <a:effectLst>
                <a:outerShdw blurRad="38100" dist="38100" dir="2700000" algn="tl">
                  <a:srgbClr val="C0C0C0"/>
                </a:outerShdw>
              </a:effectLst>
              <a:latin typeface="Songti SC" panose="02010600040101010101" pitchFamily="2" charset="-122"/>
              <a:ea typeface="Songti SC" panose="02010600040101010101" pitchFamily="2" charset="-122"/>
            </a:endParaRPr>
          </a:p>
          <a:p>
            <a:pPr marL="609600" indent="-609600" eaLnBrk="1" hangingPunct="1">
              <a:lnSpc>
                <a:spcPct val="120000"/>
              </a:lnSpc>
              <a:defRPr/>
            </a:pPr>
            <a:r>
              <a:rPr lang="zh-CN" altLang="en-US" sz="2000" b="1" dirty="0">
                <a:solidFill>
                  <a:schemeClr val="tx2"/>
                </a:solidFill>
                <a:latin typeface="Songti SC" panose="02010600040101010101" pitchFamily="2" charset="-122"/>
                <a:ea typeface="Songti SC" panose="02010600040101010101" pitchFamily="2" charset="-122"/>
              </a:rPr>
              <a:t>利用编译器将源程序编译成字节码（</a:t>
            </a:r>
            <a:r>
              <a:rPr lang="en-US" altLang="zh-CN" sz="2000" b="1" dirty="0" err="1">
                <a:solidFill>
                  <a:schemeClr val="tx2"/>
                </a:solidFill>
                <a:latin typeface="Songti SC" panose="02010600040101010101" pitchFamily="2" charset="-122"/>
                <a:ea typeface="Songti SC" panose="02010600040101010101" pitchFamily="2" charset="-122"/>
              </a:rPr>
              <a:t>javac</a:t>
            </a:r>
            <a:r>
              <a:rPr lang="en-US" altLang="zh-CN" sz="2000" b="1" dirty="0">
                <a:solidFill>
                  <a:schemeClr val="tx2"/>
                </a:solidFill>
                <a:latin typeface="Songti SC" panose="02010600040101010101" pitchFamily="2" charset="-122"/>
                <a:ea typeface="Songti SC" panose="02010600040101010101" pitchFamily="2" charset="-122"/>
              </a:rPr>
              <a:t> </a:t>
            </a:r>
            <a:r>
              <a:rPr lang="zh-CN" altLang="en-US" sz="2000" b="1" dirty="0">
                <a:solidFill>
                  <a:schemeClr val="tx2"/>
                </a:solidFill>
                <a:latin typeface="Songti SC" panose="02010600040101010101" pitchFamily="2" charset="-122"/>
                <a:ea typeface="Songti SC" panose="02010600040101010101" pitchFamily="2" charset="-122"/>
              </a:rPr>
              <a:t>源文件</a:t>
            </a:r>
            <a:r>
              <a:rPr lang="en-US" altLang="zh-CN" sz="2000" b="1" dirty="0">
                <a:solidFill>
                  <a:schemeClr val="tx2"/>
                </a:solidFill>
                <a:latin typeface="Songti SC" panose="02010600040101010101" pitchFamily="2" charset="-122"/>
                <a:ea typeface="Songti SC" panose="02010600040101010101" pitchFamily="2" charset="-122"/>
              </a:rPr>
              <a:t>.java</a:t>
            </a:r>
            <a:r>
              <a:rPr lang="zh-CN" altLang="en-US" sz="2000" b="1" dirty="0">
                <a:solidFill>
                  <a:schemeClr val="tx2"/>
                </a:solidFill>
                <a:latin typeface="Songti SC" panose="02010600040101010101" pitchFamily="2" charset="-122"/>
                <a:ea typeface="Songti SC" panose="02010600040101010101" pitchFamily="2" charset="-122"/>
              </a:rPr>
              <a:t>）</a:t>
            </a:r>
          </a:p>
          <a:p>
            <a:pPr marL="990600" lvl="1" indent="-533400" eaLnBrk="1" hangingPunct="1">
              <a:lnSpc>
                <a:spcPct val="120000"/>
              </a:lnSpc>
              <a:buFontTx/>
              <a:buNone/>
              <a:defRPr/>
            </a:pPr>
            <a:r>
              <a:rPr lang="zh-CN" altLang="en-US" sz="2000" b="1" dirty="0">
                <a:effectLst>
                  <a:outerShdw blurRad="38100" dist="38100" dir="2700000" algn="tl">
                    <a:srgbClr val="C0C0C0"/>
                  </a:outerShdw>
                </a:effectLst>
                <a:latin typeface="Songti SC" panose="02010600040101010101" pitchFamily="2" charset="-122"/>
                <a:ea typeface="Songti SC" panose="02010600040101010101" pitchFamily="2" charset="-122"/>
              </a:rPr>
              <a:t>字节码文件名：</a:t>
            </a:r>
            <a:r>
              <a:rPr lang="zh-CN" altLang="en-US" sz="2000" b="1" dirty="0">
                <a:solidFill>
                  <a:srgbClr val="0070C0"/>
                </a:solidFill>
                <a:effectLst>
                  <a:outerShdw blurRad="38100" dist="38100" dir="2700000" algn="tl">
                    <a:srgbClr val="C0C0C0"/>
                  </a:outerShdw>
                </a:effectLst>
                <a:latin typeface="Songti SC" panose="02010600040101010101" pitchFamily="2" charset="-122"/>
                <a:ea typeface="Songti SC" panose="02010600040101010101" pitchFamily="2" charset="-122"/>
              </a:rPr>
              <a:t>文件名</a:t>
            </a:r>
            <a:r>
              <a:rPr lang="en-US" altLang="zh-CN" sz="2000" b="1" dirty="0">
                <a:solidFill>
                  <a:srgbClr val="0070C0"/>
                </a:solidFill>
                <a:effectLst>
                  <a:outerShdw blurRad="38100" dist="38100" dir="2700000" algn="tl">
                    <a:srgbClr val="C0C0C0"/>
                  </a:outerShdw>
                </a:effectLst>
                <a:latin typeface="Songti SC" panose="02010600040101010101" pitchFamily="2" charset="-122"/>
                <a:ea typeface="Songti SC" panose="02010600040101010101" pitchFamily="2" charset="-122"/>
              </a:rPr>
              <a:t>.class</a:t>
            </a:r>
          </a:p>
          <a:p>
            <a:pPr marL="990600" lvl="1" indent="-533400" eaLnBrk="1" hangingPunct="1">
              <a:lnSpc>
                <a:spcPct val="120000"/>
              </a:lnSpc>
              <a:buFontTx/>
              <a:buNone/>
              <a:defRPr/>
            </a:pPr>
            <a:endParaRPr lang="en-US" altLang="zh-CN" sz="2000" b="1" dirty="0">
              <a:effectLst>
                <a:outerShdw blurRad="38100" dist="38100" dir="2700000" algn="tl">
                  <a:srgbClr val="C0C0C0"/>
                </a:outerShdw>
              </a:effectLst>
              <a:latin typeface="Songti SC" panose="02010600040101010101" pitchFamily="2" charset="-122"/>
              <a:ea typeface="Songti SC" panose="02010600040101010101" pitchFamily="2" charset="-122"/>
            </a:endParaRPr>
          </a:p>
          <a:p>
            <a:pPr marL="609600" indent="-609600" eaLnBrk="1" hangingPunct="1">
              <a:lnSpc>
                <a:spcPct val="120000"/>
              </a:lnSpc>
              <a:defRPr/>
            </a:pPr>
            <a:r>
              <a:rPr lang="zh-CN" altLang="en-US" sz="2000" b="1" dirty="0">
                <a:solidFill>
                  <a:schemeClr val="tx2"/>
                </a:solidFill>
                <a:latin typeface="Songti SC" panose="02010600040101010101" pitchFamily="2" charset="-122"/>
                <a:ea typeface="Songti SC" panose="02010600040101010101" pitchFamily="2" charset="-122"/>
              </a:rPr>
              <a:t>利用虚拟机（解释器）运行（</a:t>
            </a:r>
            <a:r>
              <a:rPr lang="en-US" altLang="zh-CN" sz="2000" b="1" dirty="0">
                <a:solidFill>
                  <a:schemeClr val="tx2"/>
                </a:solidFill>
                <a:latin typeface="Songti SC" panose="02010600040101010101" pitchFamily="2" charset="-122"/>
                <a:ea typeface="Songti SC" panose="02010600040101010101" pitchFamily="2" charset="-122"/>
              </a:rPr>
              <a:t>java </a:t>
            </a:r>
            <a:r>
              <a:rPr lang="zh-CN" altLang="en-US" sz="2000" b="1" dirty="0">
                <a:solidFill>
                  <a:schemeClr val="tx2"/>
                </a:solidFill>
                <a:latin typeface="Songti SC" panose="02010600040101010101" pitchFamily="2" charset="-122"/>
                <a:ea typeface="Songti SC" panose="02010600040101010101" pitchFamily="2" charset="-122"/>
              </a:rPr>
              <a:t>源文件</a:t>
            </a:r>
            <a:r>
              <a:rPr lang="en-US" altLang="zh-CN" sz="2000" b="1" dirty="0">
                <a:solidFill>
                  <a:schemeClr val="tx2"/>
                </a:solidFill>
                <a:latin typeface="Songti SC" panose="02010600040101010101" pitchFamily="2" charset="-122"/>
                <a:ea typeface="Songti SC" panose="02010600040101010101" pitchFamily="2" charset="-122"/>
              </a:rPr>
              <a:t>)</a:t>
            </a:r>
          </a:p>
          <a:p>
            <a:pPr marL="990600" lvl="1" indent="-533400" eaLnBrk="1" hangingPunct="1">
              <a:lnSpc>
                <a:spcPct val="120000"/>
              </a:lnSpc>
              <a:buFontTx/>
              <a:buNone/>
              <a:defRPr/>
            </a:pPr>
            <a:r>
              <a:rPr lang="zh-CN" altLang="en-US" sz="2000" b="1" dirty="0">
                <a:effectLst>
                  <a:outerShdw blurRad="38100" dist="38100" dir="2700000" algn="tl">
                    <a:srgbClr val="C0C0C0"/>
                  </a:outerShdw>
                </a:effectLst>
                <a:latin typeface="Songti SC" panose="02010600040101010101" pitchFamily="2" charset="-122"/>
                <a:ea typeface="Songti SC" panose="02010600040101010101" pitchFamily="2" charset="-122"/>
              </a:rPr>
              <a:t>工作过程：</a:t>
            </a:r>
            <a:r>
              <a:rPr lang="zh-CN" altLang="en-US" sz="2000" b="1" dirty="0">
                <a:solidFill>
                  <a:srgbClr val="0070C0"/>
                </a:solidFill>
                <a:effectLst>
                  <a:outerShdw blurRad="38100" dist="38100" dir="2700000" algn="tl">
                    <a:srgbClr val="C0C0C0"/>
                  </a:outerShdw>
                </a:effectLst>
                <a:latin typeface="Songti SC" panose="02010600040101010101" pitchFamily="2" charset="-122"/>
                <a:ea typeface="Songti SC" panose="02010600040101010101" pitchFamily="2" charset="-122"/>
              </a:rPr>
              <a:t>载入、代码校验、解释执行</a:t>
            </a:r>
          </a:p>
        </p:txBody>
      </p:sp>
      <p:pic>
        <p:nvPicPr>
          <p:cNvPr id="2" name="图片 1">
            <a:extLst>
              <a:ext uri="{FF2B5EF4-FFF2-40B4-BE49-F238E27FC236}">
                <a16:creationId xmlns:a16="http://schemas.microsoft.com/office/drawing/2014/main" id="{695E8C32-9573-DB43-8C56-5A53CEB94C16}"/>
              </a:ext>
            </a:extLst>
          </p:cNvPr>
          <p:cNvPicPr>
            <a:picLocks noChangeAspect="1"/>
          </p:cNvPicPr>
          <p:nvPr/>
        </p:nvPicPr>
        <p:blipFill>
          <a:blip r:embed="rId2"/>
          <a:stretch>
            <a:fillRect/>
          </a:stretch>
        </p:blipFill>
        <p:spPr>
          <a:xfrm>
            <a:off x="4852118" y="2132856"/>
            <a:ext cx="3575720" cy="707695"/>
          </a:xfrm>
          <a:prstGeom prst="rect">
            <a:avLst/>
          </a:prstGeom>
        </p:spPr>
      </p:pic>
      <p:pic>
        <p:nvPicPr>
          <p:cNvPr id="3" name="图片 2">
            <a:extLst>
              <a:ext uri="{FF2B5EF4-FFF2-40B4-BE49-F238E27FC236}">
                <a16:creationId xmlns:a16="http://schemas.microsoft.com/office/drawing/2014/main" id="{4387314A-D456-154C-B712-D24FDE9941AA}"/>
              </a:ext>
            </a:extLst>
          </p:cNvPr>
          <p:cNvPicPr>
            <a:picLocks noChangeAspect="1"/>
          </p:cNvPicPr>
          <p:nvPr/>
        </p:nvPicPr>
        <p:blipFill>
          <a:blip r:embed="rId3"/>
          <a:stretch>
            <a:fillRect/>
          </a:stretch>
        </p:blipFill>
        <p:spPr>
          <a:xfrm>
            <a:off x="5076056" y="3645024"/>
            <a:ext cx="3351782" cy="590103"/>
          </a:xfrm>
          <a:prstGeom prst="rect">
            <a:avLst/>
          </a:prstGeom>
        </p:spPr>
      </p:pic>
      <p:pic>
        <p:nvPicPr>
          <p:cNvPr id="4" name="图片 3">
            <a:extLst>
              <a:ext uri="{FF2B5EF4-FFF2-40B4-BE49-F238E27FC236}">
                <a16:creationId xmlns:a16="http://schemas.microsoft.com/office/drawing/2014/main" id="{417DF410-E7E5-5841-A88D-C4D03AC536D4}"/>
              </a:ext>
            </a:extLst>
          </p:cNvPr>
          <p:cNvPicPr>
            <a:picLocks noChangeAspect="1"/>
          </p:cNvPicPr>
          <p:nvPr/>
        </p:nvPicPr>
        <p:blipFill>
          <a:blip r:embed="rId4"/>
          <a:stretch>
            <a:fillRect/>
          </a:stretch>
        </p:blipFill>
        <p:spPr>
          <a:xfrm>
            <a:off x="0" y="5301207"/>
            <a:ext cx="2868339" cy="1399190"/>
          </a:xfrm>
          <a:prstGeom prst="rect">
            <a:avLst/>
          </a:prstGeom>
        </p:spPr>
      </p:pic>
      <p:pic>
        <p:nvPicPr>
          <p:cNvPr id="5" name="图片 4">
            <a:extLst>
              <a:ext uri="{FF2B5EF4-FFF2-40B4-BE49-F238E27FC236}">
                <a16:creationId xmlns:a16="http://schemas.microsoft.com/office/drawing/2014/main" id="{BBFCAFCC-C3AC-AC48-9789-5BD981761DBC}"/>
              </a:ext>
            </a:extLst>
          </p:cNvPr>
          <p:cNvPicPr>
            <a:picLocks noChangeAspect="1"/>
          </p:cNvPicPr>
          <p:nvPr/>
        </p:nvPicPr>
        <p:blipFill>
          <a:blip r:embed="rId5"/>
          <a:stretch>
            <a:fillRect/>
          </a:stretch>
        </p:blipFill>
        <p:spPr>
          <a:xfrm>
            <a:off x="2889497" y="5338116"/>
            <a:ext cx="3091400" cy="1507587"/>
          </a:xfrm>
          <a:prstGeom prst="rect">
            <a:avLst/>
          </a:prstGeom>
        </p:spPr>
      </p:pic>
      <p:pic>
        <p:nvPicPr>
          <p:cNvPr id="6" name="图片 5">
            <a:extLst>
              <a:ext uri="{FF2B5EF4-FFF2-40B4-BE49-F238E27FC236}">
                <a16:creationId xmlns:a16="http://schemas.microsoft.com/office/drawing/2014/main" id="{45B1E20C-8464-AF48-BF96-CECD8D3E7662}"/>
              </a:ext>
            </a:extLst>
          </p:cNvPr>
          <p:cNvPicPr>
            <a:picLocks noChangeAspect="1"/>
          </p:cNvPicPr>
          <p:nvPr/>
        </p:nvPicPr>
        <p:blipFill>
          <a:blip r:embed="rId6"/>
          <a:stretch>
            <a:fillRect/>
          </a:stretch>
        </p:blipFill>
        <p:spPr>
          <a:xfrm>
            <a:off x="5931996" y="5197423"/>
            <a:ext cx="3187968" cy="1552037"/>
          </a:xfrm>
          <a:prstGeom prst="rect">
            <a:avLst/>
          </a:prstGeom>
        </p:spPr>
      </p:pic>
      <p:sp>
        <p:nvSpPr>
          <p:cNvPr id="8" name="矩形 7">
            <a:extLst>
              <a:ext uri="{FF2B5EF4-FFF2-40B4-BE49-F238E27FC236}">
                <a16:creationId xmlns:a16="http://schemas.microsoft.com/office/drawing/2014/main" id="{1CC8317A-21C3-C741-88E7-08D597B6D5D3}"/>
              </a:ext>
            </a:extLst>
          </p:cNvPr>
          <p:cNvSpPr/>
          <p:nvPr/>
        </p:nvSpPr>
        <p:spPr>
          <a:xfrm>
            <a:off x="4868092" y="1839045"/>
            <a:ext cx="569387"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1</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1" name="矩形 10">
            <a:extLst>
              <a:ext uri="{FF2B5EF4-FFF2-40B4-BE49-F238E27FC236}">
                <a16:creationId xmlns:a16="http://schemas.microsoft.com/office/drawing/2014/main" id="{C9A7B151-2900-0642-920D-0B7EC82C28B8}"/>
              </a:ext>
            </a:extLst>
          </p:cNvPr>
          <p:cNvSpPr/>
          <p:nvPr/>
        </p:nvSpPr>
        <p:spPr>
          <a:xfrm>
            <a:off x="4868092" y="3243620"/>
            <a:ext cx="569387"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2</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2" name="矩形 11">
            <a:extLst>
              <a:ext uri="{FF2B5EF4-FFF2-40B4-BE49-F238E27FC236}">
                <a16:creationId xmlns:a16="http://schemas.microsoft.com/office/drawing/2014/main" id="{F1436583-D9F1-8446-9406-DB91304B7CF3}"/>
              </a:ext>
            </a:extLst>
          </p:cNvPr>
          <p:cNvSpPr/>
          <p:nvPr/>
        </p:nvSpPr>
        <p:spPr>
          <a:xfrm>
            <a:off x="-112187" y="4839542"/>
            <a:ext cx="569387"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3</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3" name="矩形 12">
            <a:extLst>
              <a:ext uri="{FF2B5EF4-FFF2-40B4-BE49-F238E27FC236}">
                <a16:creationId xmlns:a16="http://schemas.microsoft.com/office/drawing/2014/main" id="{50BB00D5-0873-7C42-A6CC-E6D1E7EA627F}"/>
              </a:ext>
            </a:extLst>
          </p:cNvPr>
          <p:cNvSpPr/>
          <p:nvPr/>
        </p:nvSpPr>
        <p:spPr>
          <a:xfrm>
            <a:off x="2668439" y="4876451"/>
            <a:ext cx="569387"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4</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
        <p:nvSpPr>
          <p:cNvPr id="14" name="矩形 13">
            <a:extLst>
              <a:ext uri="{FF2B5EF4-FFF2-40B4-BE49-F238E27FC236}">
                <a16:creationId xmlns:a16="http://schemas.microsoft.com/office/drawing/2014/main" id="{8FA5BD53-E32A-FF4E-96E7-A202D1B06CED}"/>
              </a:ext>
            </a:extLst>
          </p:cNvPr>
          <p:cNvSpPr/>
          <p:nvPr/>
        </p:nvSpPr>
        <p:spPr>
          <a:xfrm>
            <a:off x="5717361" y="4986261"/>
            <a:ext cx="569387"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5</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1CDB7EFC-D05D-426D-AAF2-46A3216EB09C}"/>
              </a:ext>
            </a:extLst>
          </p:cNvPr>
          <p:cNvSpPr>
            <a:spLocks noGrp="1" noChangeArrowheads="1"/>
          </p:cNvSpPr>
          <p:nvPr>
            <p:ph type="title"/>
          </p:nvPr>
        </p:nvSpPr>
        <p:spPr>
          <a:noFill/>
        </p:spPr>
        <p:txBody>
          <a:bodyPr/>
          <a:lstStyle/>
          <a:p>
            <a:pPr eaLnBrk="1" hangingPunct="1"/>
            <a:r>
              <a:rPr lang="en-US" altLang="zh-CN" sz="4000">
                <a:solidFill>
                  <a:srgbClr val="FF0066"/>
                </a:solidFill>
                <a:ea typeface="华文琥珀" panose="02010800040101010101" pitchFamily="2" charset="-122"/>
              </a:rPr>
              <a:t>1.2 </a:t>
            </a:r>
            <a:r>
              <a:rPr lang="en-US" altLang="zh-CN" sz="4000">
                <a:solidFill>
                  <a:srgbClr val="FF0066"/>
                </a:solidFill>
                <a:latin typeface="Times New Roman" panose="02020603050405020304" pitchFamily="18" charset="0"/>
                <a:ea typeface="华文琥珀" panose="02010800040101010101" pitchFamily="2" charset="-122"/>
              </a:rPr>
              <a:t>Java</a:t>
            </a:r>
            <a:r>
              <a:rPr lang="en-US" altLang="zh-CN" sz="4000">
                <a:solidFill>
                  <a:srgbClr val="FF0066"/>
                </a:solidFill>
                <a:ea typeface="华文琥珀" panose="02010800040101010101" pitchFamily="2" charset="-122"/>
              </a:rPr>
              <a:t> </a:t>
            </a:r>
            <a:r>
              <a:rPr lang="zh-CN" altLang="en-US" sz="4000">
                <a:solidFill>
                  <a:srgbClr val="FF0066"/>
                </a:solidFill>
                <a:ea typeface="华文琥珀" panose="02010800040101010101" pitchFamily="2" charset="-122"/>
              </a:rPr>
              <a:t>的工作原理</a:t>
            </a:r>
          </a:p>
        </p:txBody>
      </p:sp>
      <p:sp>
        <p:nvSpPr>
          <p:cNvPr id="8196" name="Rectangle 5">
            <a:extLst>
              <a:ext uri="{FF2B5EF4-FFF2-40B4-BE49-F238E27FC236}">
                <a16:creationId xmlns:a16="http://schemas.microsoft.com/office/drawing/2014/main" id="{8C618D8E-3D64-4D57-BA59-099A7C92F766}"/>
              </a:ext>
            </a:extLst>
          </p:cNvPr>
          <p:cNvSpPr>
            <a:spLocks noChangeArrowheads="1"/>
          </p:cNvSpPr>
          <p:nvPr/>
        </p:nvSpPr>
        <p:spPr bwMode="auto">
          <a:xfrm>
            <a:off x="395288" y="1340768"/>
            <a:ext cx="8748712"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a:solidFill>
                  <a:schemeClr val="tx1"/>
                </a:solidFill>
                <a:latin typeface="Arial" panose="020B0604020202020204" pitchFamily="34" charset="0"/>
                <a:ea typeface="宋体" panose="02010600030101010101" pitchFamily="2" charset="-122"/>
              </a:defRPr>
            </a:lvl1pPr>
            <a:lvl2pPr marL="914400" indent="-457200">
              <a:defRPr>
                <a:solidFill>
                  <a:schemeClr val="tx1"/>
                </a:solidFill>
                <a:latin typeface="Arial" panose="020B0604020202020204" pitchFamily="34" charset="0"/>
                <a:ea typeface="宋体" panose="02010600030101010101" pitchFamily="2" charset="-122"/>
              </a:defRPr>
            </a:lvl2pPr>
            <a:lvl3pPr marL="1371600" indent="-457200">
              <a:defRPr>
                <a:solidFill>
                  <a:schemeClr val="tx1"/>
                </a:solidFill>
                <a:latin typeface="Arial" panose="020B0604020202020204" pitchFamily="34" charset="0"/>
                <a:ea typeface="宋体" panose="02010600030101010101" pitchFamily="2" charset="-122"/>
              </a:defRPr>
            </a:lvl3pPr>
            <a:lvl4pPr marL="1828800" indent="-457200">
              <a:defRPr>
                <a:solidFill>
                  <a:schemeClr val="tx1"/>
                </a:solidFill>
                <a:latin typeface="Arial" panose="020B0604020202020204" pitchFamily="34" charset="0"/>
                <a:ea typeface="宋体" panose="02010600030101010101" pitchFamily="2" charset="-122"/>
              </a:defRPr>
            </a:lvl4pPr>
            <a:lvl5pPr marL="2286000" indent="-457200">
              <a:defRPr>
                <a:solidFill>
                  <a:schemeClr val="tx1"/>
                </a:solidFill>
                <a:latin typeface="Arial" panose="020B0604020202020204" pitchFamily="34" charset="0"/>
                <a:ea typeface="宋体" panose="02010600030101010101" pitchFamily="2" charset="-122"/>
              </a:defRPr>
            </a:lvl5pPr>
            <a:lvl6pPr marL="27432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indent="-4572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kumimoji="1" lang="en-US" altLang="zh-CN" sz="2400" b="1" dirty="0">
              <a:latin typeface="Tahoma" panose="020B0604030504040204" pitchFamily="34" charset="0"/>
            </a:endParaRPr>
          </a:p>
          <a:p>
            <a:pPr eaLnBrk="1" hangingPunct="1">
              <a:buFontTx/>
              <a:buChar char="•"/>
            </a:pPr>
            <a:r>
              <a:rPr kumimoji="1" lang="zh-CN" altLang="en-US" sz="2400" b="1" dirty="0">
                <a:latin typeface="Tahoma" panose="020B0604030504040204" pitchFamily="34" charset="0"/>
              </a:rPr>
              <a:t>编译程序：将</a:t>
            </a:r>
            <a:r>
              <a:rPr kumimoji="1" lang="en-US" altLang="zh-CN" sz="2400" b="1" dirty="0">
                <a:latin typeface="Tahoma" panose="020B0604030504040204" pitchFamily="34" charset="0"/>
              </a:rPr>
              <a:t>Java</a:t>
            </a:r>
            <a:r>
              <a:rPr kumimoji="1" lang="zh-CN" altLang="en-US" sz="2400" b="1" dirty="0">
                <a:latin typeface="Tahoma" panose="020B0604030504040204" pitchFamily="34" charset="0"/>
              </a:rPr>
              <a:t>源程序翻译为字节码</a:t>
            </a:r>
            <a:r>
              <a:rPr kumimoji="1" lang="en-US" altLang="zh-CN" sz="2400" b="1" dirty="0">
                <a:latin typeface="Tahoma" panose="020B0604030504040204" pitchFamily="34" charset="0"/>
              </a:rPr>
              <a:t>(bytecode)</a:t>
            </a:r>
            <a:r>
              <a:rPr kumimoji="1" lang="zh-CN" altLang="en-US" sz="2400" b="1" dirty="0">
                <a:latin typeface="Tahoma" panose="020B0604030504040204" pitchFamily="34" charset="0"/>
              </a:rPr>
              <a:t>程序</a:t>
            </a:r>
            <a:r>
              <a:rPr kumimoji="1" lang="en-US" altLang="zh-CN" sz="2400" b="1" dirty="0">
                <a:latin typeface="Tahoma" panose="020B0604030504040204" pitchFamily="34" charset="0"/>
              </a:rPr>
              <a:t>;</a:t>
            </a:r>
          </a:p>
          <a:p>
            <a:pPr eaLnBrk="1" hangingPunct="1">
              <a:buFontTx/>
              <a:buChar char="•"/>
            </a:pPr>
            <a:r>
              <a:rPr kumimoji="1" lang="zh-CN" altLang="en-US" sz="2400" b="1" dirty="0">
                <a:latin typeface="Tahoma" panose="020B0604030504040204" pitchFamily="34" charset="0"/>
              </a:rPr>
              <a:t>解释程序：</a:t>
            </a:r>
            <a:r>
              <a:rPr kumimoji="1" lang="en-US" altLang="zh-CN" sz="2400" b="1" dirty="0">
                <a:latin typeface="Tahoma" panose="020B0604030504040204" pitchFamily="34" charset="0"/>
              </a:rPr>
              <a:t>Java</a:t>
            </a:r>
            <a:r>
              <a:rPr kumimoji="1" lang="zh-CN" altLang="en-US" sz="2400" b="1" dirty="0">
                <a:latin typeface="Tahoma" panose="020B0604030504040204" pitchFamily="34" charset="0"/>
              </a:rPr>
              <a:t>虚拟机分析并运行字节码程序。</a:t>
            </a:r>
            <a:endParaRPr kumimoji="1" lang="en-US" altLang="zh-CN" sz="2400" b="1" dirty="0">
              <a:latin typeface="Tahoma" panose="020B0604030504040204" pitchFamily="34" charset="0"/>
            </a:endParaRPr>
          </a:p>
          <a:p>
            <a:pPr eaLnBrk="1" hangingPunct="1">
              <a:buFontTx/>
              <a:buChar char="•"/>
            </a:pPr>
            <a:endParaRPr kumimoji="1" lang="en-US" altLang="zh-CN" sz="2400" b="1" dirty="0">
              <a:latin typeface="Tahoma" panose="020B0604030504040204" pitchFamily="34" charset="0"/>
            </a:endParaRPr>
          </a:p>
          <a:p>
            <a:pPr latinLnBrk="1"/>
            <a:r>
              <a:rPr lang="en-US" altLang="zh-CN" sz="2400" b="1" dirty="0"/>
              <a:t>Java</a:t>
            </a:r>
            <a:r>
              <a:rPr lang="zh-CN" altLang="en-US" sz="2400" b="1" dirty="0"/>
              <a:t>字节码的执行有两种方式：</a:t>
            </a:r>
            <a:endParaRPr lang="zh-CN" altLang="en-US" sz="2400" dirty="0"/>
          </a:p>
          <a:p>
            <a:pPr latinLnBrk="1"/>
            <a:r>
              <a:rPr lang="en-US" altLang="zh-CN" sz="2400" dirty="0"/>
              <a:t>1</a:t>
            </a:r>
            <a:r>
              <a:rPr lang="zh-CN" altLang="en-US" sz="2400" dirty="0"/>
              <a:t>）即时编译方式：解释器先将字节编译成机器码，然后再执行该机器码。</a:t>
            </a:r>
            <a:r>
              <a:rPr kumimoji="1" lang="zh-CN" altLang="en-US" sz="2400" dirty="0">
                <a:latin typeface="Times New Roman" panose="02020603050405020304" pitchFamily="18" charset="0"/>
              </a:rPr>
              <a:t>将运行频率很高的字节码直接编译为机器指令执行以提高性能。</a:t>
            </a:r>
            <a:endParaRPr lang="zh-CN" altLang="en-US" sz="2400" dirty="0"/>
          </a:p>
          <a:p>
            <a:pPr latinLnBrk="1"/>
            <a:r>
              <a:rPr lang="en-US" altLang="zh-CN" sz="2400" dirty="0"/>
              <a:t>2</a:t>
            </a:r>
            <a:r>
              <a:rPr lang="zh-CN" altLang="en-US" sz="2400" dirty="0"/>
              <a:t>）解释执行方式：解释器通过每次解释并执行一小段代码来完成</a:t>
            </a:r>
            <a:r>
              <a:rPr lang="en-US" altLang="zh-CN" sz="2400" dirty="0"/>
              <a:t>java</a:t>
            </a:r>
            <a:r>
              <a:rPr lang="zh-CN" altLang="en-US" sz="2400" dirty="0"/>
              <a:t>字节码程序的所有操作。</a:t>
            </a:r>
            <a:endParaRPr kumimoji="1" lang="en-US" altLang="zh-CN" sz="2400" b="1" dirty="0">
              <a:latin typeface="Tahoma" panose="020B0604030504040204" pitchFamily="34" charset="0"/>
            </a:endParaRPr>
          </a:p>
          <a:p>
            <a:pPr algn="ctr" eaLnBrk="1" hangingPunct="1"/>
            <a:r>
              <a:rPr kumimoji="1" lang="zh-CN" altLang="en-US" sz="2400" b="1" dirty="0">
                <a:solidFill>
                  <a:srgbClr val="7030A0"/>
                </a:solidFill>
                <a:latin typeface="Tahoma" panose="020B0604030504040204" pitchFamily="34" charset="0"/>
              </a:rPr>
              <a:t>一次编写，处处运行</a:t>
            </a:r>
          </a:p>
          <a:p>
            <a:pPr algn="ctr" eaLnBrk="1" hangingPunct="1"/>
            <a:r>
              <a:rPr kumimoji="1" lang="en-US" altLang="zh-CN" sz="2400" b="1" dirty="0">
                <a:latin typeface="Tahoma" panose="020B0604030504040204" pitchFamily="34" charset="0"/>
              </a:rPr>
              <a:t>Write </a:t>
            </a:r>
            <a:r>
              <a:rPr kumimoji="1" lang="en-US" altLang="zh-CN" sz="2400" b="1" dirty="0" err="1">
                <a:latin typeface="Tahoma" panose="020B0604030504040204" pitchFamily="34" charset="0"/>
              </a:rPr>
              <a:t>once,run</a:t>
            </a:r>
            <a:r>
              <a:rPr kumimoji="1" lang="en-US" altLang="zh-CN" sz="2400" b="1" dirty="0">
                <a:latin typeface="Tahoma" panose="020B0604030504040204" pitchFamily="34" charset="0"/>
              </a:rPr>
              <a:t> anywhere!</a:t>
            </a:r>
          </a:p>
        </p:txBody>
      </p:sp>
      <p:pic>
        <p:nvPicPr>
          <p:cNvPr id="3" name="图片 2">
            <a:extLst>
              <a:ext uri="{FF2B5EF4-FFF2-40B4-BE49-F238E27FC236}">
                <a16:creationId xmlns:a16="http://schemas.microsoft.com/office/drawing/2014/main" id="{67F1CA36-FEA6-B706-68CB-215459F1A59E}"/>
              </a:ext>
            </a:extLst>
          </p:cNvPr>
          <p:cNvPicPr>
            <a:picLocks noChangeAspect="1"/>
          </p:cNvPicPr>
          <p:nvPr/>
        </p:nvPicPr>
        <p:blipFill rotWithShape="1">
          <a:blip r:embed="rId3"/>
          <a:srcRect t="7083" r="2369" b="43306"/>
          <a:stretch/>
        </p:blipFill>
        <p:spPr>
          <a:xfrm>
            <a:off x="251520" y="5865083"/>
            <a:ext cx="7092280" cy="718279"/>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AE523DD6-BED4-422E-BBBD-74724F8EE50E}"/>
              </a:ext>
            </a:extLst>
          </p:cNvPr>
          <p:cNvSpPr>
            <a:spLocks noGrp="1" noChangeArrowheads="1"/>
          </p:cNvSpPr>
          <p:nvPr>
            <p:ph type="title"/>
          </p:nvPr>
        </p:nvSpPr>
        <p:spPr>
          <a:noFill/>
        </p:spPr>
        <p:txBody>
          <a:bodyPr/>
          <a:lstStyle/>
          <a:p>
            <a:pPr eaLnBrk="1" hangingPunct="1"/>
            <a:r>
              <a:rPr lang="en-US" altLang="zh-CN" sz="3600">
                <a:solidFill>
                  <a:srgbClr val="FF0066"/>
                </a:solidFill>
                <a:ea typeface="华文琥珀" panose="02010800040101010101" pitchFamily="2" charset="-122"/>
              </a:rPr>
              <a:t>1.7.1  </a:t>
            </a:r>
            <a:r>
              <a:rPr lang="zh-CN" altLang="en-US" sz="3600">
                <a:solidFill>
                  <a:srgbClr val="FF0066"/>
                </a:solidFill>
                <a:latin typeface="Times New Roman" panose="02020603050405020304" pitchFamily="18" charset="0"/>
                <a:ea typeface="华文琥珀" panose="02010800040101010101" pitchFamily="2" charset="-122"/>
              </a:rPr>
              <a:t>创建源代码文件</a:t>
            </a:r>
          </a:p>
        </p:txBody>
      </p:sp>
      <p:sp>
        <p:nvSpPr>
          <p:cNvPr id="44035" name="Rectangle 3">
            <a:extLst>
              <a:ext uri="{FF2B5EF4-FFF2-40B4-BE49-F238E27FC236}">
                <a16:creationId xmlns:a16="http://schemas.microsoft.com/office/drawing/2014/main" id="{66294844-730B-44F5-BCD7-1ACC1204538E}"/>
              </a:ext>
            </a:extLst>
          </p:cNvPr>
          <p:cNvSpPr>
            <a:spLocks noGrp="1" noChangeArrowheads="1"/>
          </p:cNvSpPr>
          <p:nvPr>
            <p:ph type="body" idx="1"/>
          </p:nvPr>
        </p:nvSpPr>
        <p:spPr/>
        <p:txBody>
          <a:bodyPr/>
          <a:lstStyle/>
          <a:p>
            <a:pPr eaLnBrk="1" hangingPunct="1">
              <a:buFont typeface="Wingdings" panose="05000000000000000000" pitchFamily="2" charset="2"/>
              <a:buChar char="Ø"/>
            </a:pPr>
            <a:r>
              <a:rPr lang="zh-CN" altLang="en-US" sz="2800" b="1" dirty="0"/>
              <a:t>启动</a:t>
            </a:r>
            <a:r>
              <a:rPr lang="zh-CN" altLang="en-US" sz="2800" b="1" dirty="0">
                <a:latin typeface="Tahoma" panose="020B0604030504040204" pitchFamily="34" charset="0"/>
              </a:rPr>
              <a:t>“</a:t>
            </a:r>
            <a:r>
              <a:rPr lang="en-US" altLang="zh-CN" sz="2800" b="1" dirty="0" err="1"/>
              <a:t>UltraEdit</a:t>
            </a:r>
            <a:r>
              <a:rPr lang="en-US" altLang="zh-CN" sz="2800" b="1" dirty="0">
                <a:latin typeface="Tahoma" panose="020B0604030504040204" pitchFamily="34" charset="0"/>
              </a:rPr>
              <a:t>”</a:t>
            </a:r>
            <a:r>
              <a:rPr lang="en-US" altLang="zh-CN" sz="2800" b="1" dirty="0"/>
              <a:t> </a:t>
            </a:r>
            <a:r>
              <a:rPr lang="zh-CN" altLang="en-US" sz="2800" b="1" dirty="0"/>
              <a:t>或者</a:t>
            </a:r>
            <a:r>
              <a:rPr lang="zh-CN" altLang="en-US" sz="2800" b="1" dirty="0">
                <a:latin typeface="Tahoma" panose="020B0604030504040204" pitchFamily="34" charset="0"/>
              </a:rPr>
              <a:t>”</a:t>
            </a:r>
            <a:r>
              <a:rPr lang="en-US" altLang="zh-CN" sz="2800" b="1" dirty="0" err="1"/>
              <a:t>EditPuls</a:t>
            </a:r>
            <a:r>
              <a:rPr lang="en-US" altLang="zh-CN" sz="2800" b="1" dirty="0">
                <a:latin typeface="Tahoma" panose="020B0604030504040204" pitchFamily="34" charset="0"/>
              </a:rPr>
              <a:t>“</a:t>
            </a:r>
            <a:r>
              <a:rPr lang="zh-CN" altLang="en-US" sz="2800" b="1" dirty="0"/>
              <a:t>或者其他文本编辑器，输入如下代码：</a:t>
            </a:r>
          </a:p>
          <a:p>
            <a:pPr marL="609600" indent="-609600" eaLnBrk="1" hangingPunct="1">
              <a:buFontTx/>
              <a:buNone/>
            </a:pPr>
            <a:endParaRPr lang="en-US" altLang="zh-CN" b="1" dirty="0">
              <a:latin typeface="宋体" panose="02010600030101010101" pitchFamily="2" charset="-122"/>
            </a:endParaRPr>
          </a:p>
        </p:txBody>
      </p:sp>
      <p:sp>
        <p:nvSpPr>
          <p:cNvPr id="44037" name="Rectangle 24">
            <a:extLst>
              <a:ext uri="{FF2B5EF4-FFF2-40B4-BE49-F238E27FC236}">
                <a16:creationId xmlns:a16="http://schemas.microsoft.com/office/drawing/2014/main" id="{10550BD4-163F-4729-BA1D-DC299EE33E48}"/>
              </a:ext>
            </a:extLst>
          </p:cNvPr>
          <p:cNvSpPr>
            <a:spLocks noChangeArrowheads="1"/>
          </p:cNvSpPr>
          <p:nvPr/>
        </p:nvSpPr>
        <p:spPr bwMode="auto">
          <a:xfrm>
            <a:off x="539750" y="5589588"/>
            <a:ext cx="65774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Clr>
                <a:schemeClr val="folHlink"/>
              </a:buClr>
              <a:buSzPct val="60000"/>
              <a:buFont typeface="Wingdings" panose="05000000000000000000" pitchFamily="2" charset="2"/>
              <a:buNone/>
            </a:pPr>
            <a:r>
              <a:rPr kumimoji="1" lang="zh-CN" altLang="en-US" sz="2400" b="1" dirty="0">
                <a:solidFill>
                  <a:srgbClr val="FF0066"/>
                </a:solidFill>
                <a:latin typeface="Tahoma" panose="020B0604030504040204" pitchFamily="34" charset="0"/>
              </a:rPr>
              <a:t>注意：</a:t>
            </a:r>
            <a:r>
              <a:rPr kumimoji="1" lang="zh-CN" altLang="en-US" sz="2400" b="1" dirty="0">
                <a:solidFill>
                  <a:srgbClr val="FF0000"/>
                </a:solidFill>
                <a:latin typeface="Tahoma" panose="020B0604030504040204" pitchFamily="34" charset="0"/>
              </a:rPr>
              <a:t>大小写敏感；文件名为</a:t>
            </a:r>
            <a:r>
              <a:rPr kumimoji="1" lang="en-US" altLang="zh-CN" sz="2400" b="1" dirty="0">
                <a:solidFill>
                  <a:srgbClr val="FF0000"/>
                </a:solidFill>
                <a:latin typeface="Tahoma" panose="020B0604030504040204" pitchFamily="34" charset="0"/>
              </a:rPr>
              <a:t>Welcome1.java</a:t>
            </a:r>
          </a:p>
        </p:txBody>
      </p:sp>
      <p:pic>
        <p:nvPicPr>
          <p:cNvPr id="6" name="Picture 1" descr="ch02imageslides_Page_06.png">
            <a:extLst>
              <a:ext uri="{FF2B5EF4-FFF2-40B4-BE49-F238E27FC236}">
                <a16:creationId xmlns:a16="http://schemas.microsoft.com/office/drawing/2014/main" id="{95BC1995-C69B-2549-A21F-65C128B9CCAC}"/>
              </a:ext>
            </a:extLst>
          </p:cNvPr>
          <p:cNvPicPr>
            <a:picLocks noGrp="1" noChangeAspect="1"/>
          </p:cNvPicPr>
          <p:nvPr isPhoto="1"/>
        </p:nvPicPr>
        <p:blipFill rotWithShape="1">
          <a:blip r:embed="rId2">
            <a:extLst>
              <a:ext uri="{28A0092B-C50C-407E-A947-70E740481C1C}">
                <a14:useLocalDpi xmlns:a14="http://schemas.microsoft.com/office/drawing/2010/main" val="0"/>
              </a:ext>
            </a:extLst>
          </a:blip>
          <a:srcRect r="17500" b="55849"/>
          <a:stretch/>
        </p:blipFill>
        <p:spPr bwMode="auto">
          <a:xfrm>
            <a:off x="227159" y="2348880"/>
            <a:ext cx="8689682" cy="2823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796F2462-A032-44A4-8693-EF74FAE9AA67}"/>
              </a:ext>
            </a:extLst>
          </p:cNvPr>
          <p:cNvSpPr>
            <a:spLocks noGrp="1" noChangeArrowheads="1"/>
          </p:cNvSpPr>
          <p:nvPr>
            <p:ph type="title"/>
          </p:nvPr>
        </p:nvSpPr>
        <p:spPr>
          <a:noFill/>
        </p:spPr>
        <p:txBody>
          <a:bodyPr/>
          <a:lstStyle/>
          <a:p>
            <a:pPr eaLnBrk="1" hangingPunct="1"/>
            <a:r>
              <a:rPr lang="en-US" altLang="zh-CN" sz="3600">
                <a:solidFill>
                  <a:srgbClr val="FF0066"/>
                </a:solidFill>
                <a:ea typeface="华文琥珀" panose="02010800040101010101" pitchFamily="2" charset="-122"/>
              </a:rPr>
              <a:t>1.7.2  </a:t>
            </a:r>
            <a:r>
              <a:rPr lang="zh-CN" altLang="en-US" sz="3600">
                <a:solidFill>
                  <a:srgbClr val="FF0066"/>
                </a:solidFill>
                <a:latin typeface="Times New Roman" panose="02020603050405020304" pitchFamily="18" charset="0"/>
                <a:ea typeface="华文琥珀" panose="02010800040101010101" pitchFamily="2" charset="-122"/>
              </a:rPr>
              <a:t>编译源代码文件</a:t>
            </a:r>
          </a:p>
        </p:txBody>
      </p:sp>
      <p:sp>
        <p:nvSpPr>
          <p:cNvPr id="45059" name="Rectangle 3">
            <a:extLst>
              <a:ext uri="{FF2B5EF4-FFF2-40B4-BE49-F238E27FC236}">
                <a16:creationId xmlns:a16="http://schemas.microsoft.com/office/drawing/2014/main" id="{0FDDD3FB-563C-41F2-8343-27896D9E8EEA}"/>
              </a:ext>
            </a:extLst>
          </p:cNvPr>
          <p:cNvSpPr>
            <a:spLocks noGrp="1" noChangeArrowheads="1"/>
          </p:cNvSpPr>
          <p:nvPr>
            <p:ph type="body" idx="1"/>
          </p:nvPr>
        </p:nvSpPr>
        <p:spPr/>
        <p:txBody>
          <a:bodyPr/>
          <a:lstStyle/>
          <a:p>
            <a:pPr marL="609600" indent="-609600" eaLnBrk="1" hangingPunct="1">
              <a:buFont typeface="Wingdings" panose="05000000000000000000" pitchFamily="2" charset="2"/>
              <a:buAutoNum type="arabicParenBoth"/>
            </a:pPr>
            <a:r>
              <a:rPr lang="zh-CN" altLang="en-US" sz="2800" dirty="0"/>
              <a:t>进入</a:t>
            </a:r>
            <a:r>
              <a:rPr lang="en-US" altLang="zh-CN" sz="2800" dirty="0"/>
              <a:t>DOS</a:t>
            </a:r>
            <a:r>
              <a:rPr lang="zh-CN" altLang="en-US" sz="2800" dirty="0"/>
              <a:t>或</a:t>
            </a:r>
            <a:r>
              <a:rPr lang="en-US" altLang="zh-CN" sz="2800" dirty="0"/>
              <a:t>Command</a:t>
            </a:r>
            <a:r>
              <a:rPr lang="zh-CN" altLang="en-US" sz="2800" dirty="0"/>
              <a:t>提示符状态；</a:t>
            </a:r>
          </a:p>
          <a:p>
            <a:pPr marL="609600" indent="-609600" eaLnBrk="1" hangingPunct="1">
              <a:buFont typeface="Wingdings" panose="05000000000000000000" pitchFamily="2" charset="2"/>
              <a:buAutoNum type="arabicParenBoth"/>
            </a:pPr>
            <a:r>
              <a:rPr lang="zh-CN" altLang="en-US" sz="2800" dirty="0"/>
              <a:t>转到</a:t>
            </a:r>
            <a:r>
              <a:rPr lang="en-US" altLang="zh-CN" sz="2800" dirty="0"/>
              <a:t>Java</a:t>
            </a:r>
            <a:r>
              <a:rPr lang="zh-CN" altLang="en-US" sz="2800" dirty="0"/>
              <a:t>源程序所在目录，比如 </a:t>
            </a:r>
            <a:r>
              <a:rPr lang="en-US" altLang="zh-CN" sz="2800" dirty="0"/>
              <a:t>C:\java</a:t>
            </a:r>
          </a:p>
          <a:p>
            <a:pPr marL="609600" indent="-609600" eaLnBrk="1" hangingPunct="1">
              <a:buFont typeface="Wingdings" panose="05000000000000000000" pitchFamily="2" charset="2"/>
              <a:buAutoNum type="arabicParenBoth"/>
            </a:pPr>
            <a:r>
              <a:rPr lang="zh-CN" altLang="en-US" sz="2800" dirty="0"/>
              <a:t>输入如下命令，并回车：</a:t>
            </a:r>
          </a:p>
          <a:p>
            <a:pPr marL="609600" indent="-609600" eaLnBrk="1" hangingPunct="1">
              <a:buFont typeface="Wingdings" panose="05000000000000000000" pitchFamily="2" charset="2"/>
              <a:buNone/>
            </a:pPr>
            <a:r>
              <a:rPr lang="zh-CN" altLang="en-US" sz="2800" dirty="0"/>
              <a:t>      </a:t>
            </a:r>
            <a:r>
              <a:rPr lang="en-US" altLang="zh-CN" sz="2800" dirty="0" err="1"/>
              <a:t>javac</a:t>
            </a:r>
            <a:r>
              <a:rPr lang="en-US" altLang="zh-CN" sz="2800" dirty="0"/>
              <a:t> Welcome1.java</a:t>
            </a:r>
          </a:p>
          <a:p>
            <a:pPr marL="609600" indent="-609600" eaLnBrk="1" hangingPunct="1">
              <a:buFont typeface="Wingdings" panose="05000000000000000000" pitchFamily="2" charset="2"/>
              <a:buNone/>
            </a:pPr>
            <a:endParaRPr lang="en-US" altLang="zh-CN" sz="2800" dirty="0"/>
          </a:p>
          <a:p>
            <a:pPr marL="609600" indent="-609600" eaLnBrk="1" hangingPunct="1">
              <a:buFontTx/>
              <a:buNone/>
            </a:pPr>
            <a:r>
              <a:rPr lang="zh-CN" altLang="en-US" sz="2400" dirty="0">
                <a:solidFill>
                  <a:srgbClr val="FF0066"/>
                </a:solidFill>
                <a:latin typeface="Times New Roman" panose="02020603050405020304" pitchFamily="18" charset="0"/>
                <a:ea typeface="华文琥珀" panose="02010800040101010101" pitchFamily="2" charset="-122"/>
              </a:rPr>
              <a:t>注意：编译成功后将生成字节码文件</a:t>
            </a:r>
          </a:p>
          <a:p>
            <a:pPr marL="609600" indent="-609600" eaLnBrk="1" hangingPunct="1">
              <a:buFontTx/>
              <a:buNone/>
            </a:pPr>
            <a:r>
              <a:rPr lang="zh-CN" altLang="en-US" sz="2400" b="1" dirty="0">
                <a:solidFill>
                  <a:srgbClr val="0070C0"/>
                </a:solidFill>
                <a:latin typeface="Times New Roman" panose="02020603050405020304" pitchFamily="18" charset="0"/>
                <a:ea typeface="华文琥珀" panose="02010800040101010101" pitchFamily="2" charset="-122"/>
              </a:rPr>
              <a:t>          </a:t>
            </a:r>
            <a:r>
              <a:rPr lang="en-US" altLang="zh-CN" sz="2400" b="1" dirty="0">
                <a:solidFill>
                  <a:srgbClr val="0070C0"/>
                </a:solidFill>
                <a:latin typeface="Times New Roman" panose="02020603050405020304" pitchFamily="18" charset="0"/>
                <a:ea typeface="华文琥珀" panose="02010800040101010101" pitchFamily="2" charset="-122"/>
              </a:rPr>
              <a:t>Welcome1.class</a:t>
            </a:r>
          </a:p>
          <a:p>
            <a:pPr marL="609600" indent="-609600" eaLnBrk="1" hangingPunct="1">
              <a:buFontTx/>
              <a:buNone/>
            </a:pPr>
            <a:endParaRPr lang="en-US" altLang="zh-CN" sz="2400" dirty="0">
              <a:solidFill>
                <a:srgbClr val="FF0066"/>
              </a:solidFill>
              <a:latin typeface="Times New Roman" panose="02020603050405020304" pitchFamily="18" charset="0"/>
              <a:ea typeface="华文琥珀" panose="02010800040101010101" pitchFamily="2"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5F21CC14-31CF-4AF9-89D1-6D75D4043684}"/>
              </a:ext>
            </a:extLst>
          </p:cNvPr>
          <p:cNvSpPr>
            <a:spLocks noGrp="1" noChangeArrowheads="1"/>
          </p:cNvSpPr>
          <p:nvPr>
            <p:ph type="title"/>
          </p:nvPr>
        </p:nvSpPr>
        <p:spPr>
          <a:noFill/>
        </p:spPr>
        <p:txBody>
          <a:bodyPr/>
          <a:lstStyle/>
          <a:p>
            <a:pPr eaLnBrk="1" hangingPunct="1"/>
            <a:r>
              <a:rPr lang="en-US" altLang="zh-CN" sz="3600">
                <a:solidFill>
                  <a:srgbClr val="FF0066"/>
                </a:solidFill>
                <a:ea typeface="华文琥珀" panose="02010800040101010101" pitchFamily="2" charset="-122"/>
              </a:rPr>
              <a:t>1.7.3  </a:t>
            </a:r>
            <a:r>
              <a:rPr lang="zh-CN" altLang="en-US" sz="3600">
                <a:solidFill>
                  <a:srgbClr val="FF0066"/>
                </a:solidFill>
                <a:ea typeface="华文琥珀" panose="02010800040101010101" pitchFamily="2" charset="-122"/>
              </a:rPr>
              <a:t>运行程序</a:t>
            </a:r>
            <a:endParaRPr lang="zh-CN" altLang="en-US" sz="3600">
              <a:solidFill>
                <a:srgbClr val="FF0066"/>
              </a:solidFill>
              <a:latin typeface="Times New Roman" panose="02020603050405020304" pitchFamily="18" charset="0"/>
              <a:ea typeface="华文琥珀" panose="02010800040101010101" pitchFamily="2" charset="-122"/>
            </a:endParaRPr>
          </a:p>
        </p:txBody>
      </p:sp>
      <p:sp>
        <p:nvSpPr>
          <p:cNvPr id="46083" name="Rectangle 3">
            <a:extLst>
              <a:ext uri="{FF2B5EF4-FFF2-40B4-BE49-F238E27FC236}">
                <a16:creationId xmlns:a16="http://schemas.microsoft.com/office/drawing/2014/main" id="{E7F38272-B02F-4A25-B4AC-E2B0E8AAE746}"/>
              </a:ext>
            </a:extLst>
          </p:cNvPr>
          <p:cNvSpPr>
            <a:spLocks noGrp="1" noChangeArrowheads="1"/>
          </p:cNvSpPr>
          <p:nvPr>
            <p:ph type="body" idx="1"/>
          </p:nvPr>
        </p:nvSpPr>
        <p:spPr/>
        <p:txBody>
          <a:bodyPr/>
          <a:lstStyle/>
          <a:p>
            <a:pPr marL="609600" indent="-609600" eaLnBrk="1" hangingPunct="1">
              <a:buFontTx/>
              <a:buNone/>
            </a:pPr>
            <a:r>
              <a:rPr lang="zh-CN" altLang="en-US" sz="2800" dirty="0"/>
              <a:t>在相同目录下输入如下命令，并回车：</a:t>
            </a:r>
          </a:p>
          <a:p>
            <a:pPr eaLnBrk="1" hangingPunct="1">
              <a:buFont typeface="Wingdings" panose="05000000000000000000" pitchFamily="2" charset="2"/>
              <a:buChar char="Ø"/>
            </a:pPr>
            <a:r>
              <a:rPr lang="zh-CN" altLang="en-US" sz="2800" dirty="0"/>
              <a:t>  </a:t>
            </a:r>
            <a:r>
              <a:rPr lang="en-US" altLang="zh-CN" sz="2800" b="1" dirty="0">
                <a:solidFill>
                  <a:srgbClr val="0070C0"/>
                </a:solidFill>
              </a:rPr>
              <a:t>java Welcome1</a:t>
            </a:r>
          </a:p>
          <a:p>
            <a:pPr marL="609600" indent="-609600" eaLnBrk="1" hangingPunct="1">
              <a:buFontTx/>
              <a:buNone/>
            </a:pPr>
            <a:endParaRPr lang="en-US" altLang="zh-CN" sz="2800" dirty="0"/>
          </a:p>
          <a:p>
            <a:pPr marL="609600" indent="-609600" eaLnBrk="1" hangingPunct="1">
              <a:buFontTx/>
              <a:buNone/>
            </a:pPr>
            <a:endParaRPr lang="en-US" altLang="zh-CN" sz="2400" dirty="0">
              <a:solidFill>
                <a:schemeClr val="folHlink"/>
              </a:solidFill>
            </a:endParaRPr>
          </a:p>
          <a:p>
            <a:pPr marL="609600" indent="-609600" eaLnBrk="1" hangingPunct="1">
              <a:buFontTx/>
              <a:buNone/>
            </a:pPr>
            <a:endParaRPr lang="en-US" altLang="zh-CN" dirty="0">
              <a:solidFill>
                <a:srgbClr val="FF0066"/>
              </a:solidFill>
              <a:latin typeface="Times New Roman" panose="02020603050405020304" pitchFamily="18" charset="0"/>
              <a:ea typeface="华文琥珀" panose="02010800040101010101" pitchFamily="2" charset="-122"/>
            </a:endParaRPr>
          </a:p>
        </p:txBody>
      </p:sp>
      <p:pic>
        <p:nvPicPr>
          <p:cNvPr id="2" name="图片 1">
            <a:extLst>
              <a:ext uri="{FF2B5EF4-FFF2-40B4-BE49-F238E27FC236}">
                <a16:creationId xmlns:a16="http://schemas.microsoft.com/office/drawing/2014/main" id="{272B164F-4FFD-674B-9DBF-B3D06DDD9F99}"/>
              </a:ext>
            </a:extLst>
          </p:cNvPr>
          <p:cNvPicPr>
            <a:picLocks noChangeAspect="1"/>
          </p:cNvPicPr>
          <p:nvPr/>
        </p:nvPicPr>
        <p:blipFill>
          <a:blip r:embed="rId2"/>
          <a:stretch>
            <a:fillRect/>
          </a:stretch>
        </p:blipFill>
        <p:spPr>
          <a:xfrm>
            <a:off x="755576" y="3212976"/>
            <a:ext cx="7198682" cy="93062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67DCBF8-6CDC-41B8-A78D-611B8E25480B}"/>
              </a:ext>
            </a:extLst>
          </p:cNvPr>
          <p:cNvSpPr>
            <a:spLocks noGrp="1" noChangeArrowheads="1"/>
          </p:cNvSpPr>
          <p:nvPr>
            <p:ph type="title"/>
          </p:nvPr>
        </p:nvSpPr>
        <p:spPr>
          <a:xfrm>
            <a:off x="457200" y="274638"/>
            <a:ext cx="8229600" cy="706437"/>
          </a:xfrm>
          <a:noFill/>
        </p:spPr>
        <p:txBody>
          <a:bodyPr/>
          <a:lstStyle/>
          <a:p>
            <a:pPr eaLnBrk="1" hangingPunct="1"/>
            <a:r>
              <a:rPr lang="en-US" altLang="zh-CN" sz="3600">
                <a:solidFill>
                  <a:srgbClr val="FF0066"/>
                </a:solidFill>
                <a:ea typeface="华文琥珀" panose="02010800040101010101" pitchFamily="2" charset="-122"/>
              </a:rPr>
              <a:t>1.7.4  </a:t>
            </a:r>
            <a:r>
              <a:rPr lang="zh-CN" altLang="en-US" sz="3600">
                <a:solidFill>
                  <a:srgbClr val="FF0066"/>
                </a:solidFill>
                <a:ea typeface="华文琥珀" panose="02010800040101010101" pitchFamily="2" charset="-122"/>
              </a:rPr>
              <a:t>程序</a:t>
            </a:r>
            <a:r>
              <a:rPr lang="en-US" altLang="zh-CN" sz="3600">
                <a:solidFill>
                  <a:srgbClr val="FF0066"/>
                </a:solidFill>
                <a:latin typeface="Times New Roman" panose="02020603050405020304" pitchFamily="18" charset="0"/>
                <a:ea typeface="华文琥珀" panose="02010800040101010101" pitchFamily="2" charset="-122"/>
              </a:rPr>
              <a:t>HelloWorld</a:t>
            </a:r>
            <a:r>
              <a:rPr lang="zh-CN" altLang="en-US" sz="3600">
                <a:solidFill>
                  <a:srgbClr val="FF0066"/>
                </a:solidFill>
                <a:ea typeface="华文琥珀" panose="02010800040101010101" pitchFamily="2" charset="-122"/>
              </a:rPr>
              <a:t>的分析</a:t>
            </a:r>
          </a:p>
        </p:txBody>
      </p:sp>
      <p:sp>
        <p:nvSpPr>
          <p:cNvPr id="47107" name="Rectangle 3">
            <a:extLst>
              <a:ext uri="{FF2B5EF4-FFF2-40B4-BE49-F238E27FC236}">
                <a16:creationId xmlns:a16="http://schemas.microsoft.com/office/drawing/2014/main" id="{87516DCA-6B7C-4994-8505-6638F0A0478D}"/>
              </a:ext>
            </a:extLst>
          </p:cNvPr>
          <p:cNvSpPr>
            <a:spLocks noGrp="1" noChangeArrowheads="1"/>
          </p:cNvSpPr>
          <p:nvPr>
            <p:ph type="body" idx="1"/>
          </p:nvPr>
        </p:nvSpPr>
        <p:spPr>
          <a:xfrm>
            <a:off x="468313" y="1197371"/>
            <a:ext cx="8229600" cy="5688013"/>
          </a:xfrm>
        </p:spPr>
        <p:txBody>
          <a:bodyPr/>
          <a:lstStyle/>
          <a:p>
            <a:pPr eaLnBrk="1" hangingPunct="1">
              <a:buFont typeface="Wingdings" panose="05000000000000000000" pitchFamily="2" charset="2"/>
              <a:buChar char="Ø"/>
            </a:pPr>
            <a:r>
              <a:rPr lang="en-US" altLang="zh-CN" sz="2400" b="1">
                <a:solidFill>
                  <a:srgbClr val="0070C0"/>
                </a:solidFill>
              </a:rPr>
              <a:t>main</a:t>
            </a:r>
            <a:r>
              <a:rPr lang="zh-CN" altLang="en-US" sz="2400" b="1">
                <a:solidFill>
                  <a:srgbClr val="0070C0"/>
                </a:solidFill>
              </a:rPr>
              <a:t>方法</a:t>
            </a:r>
            <a:r>
              <a:rPr lang="zh-CN" altLang="en-US" sz="2400" b="1"/>
              <a:t>：</a:t>
            </a:r>
            <a:r>
              <a:rPr lang="en-US" altLang="zh-CN" sz="2400" b="1"/>
              <a:t>public static void main(String[] args)</a:t>
            </a:r>
          </a:p>
          <a:p>
            <a:pPr marL="609600" indent="-609600" eaLnBrk="1" hangingPunct="1">
              <a:buFontTx/>
              <a:buNone/>
            </a:pPr>
            <a:r>
              <a:rPr lang="en-US" altLang="zh-CN" sz="2000"/>
              <a:t>      </a:t>
            </a:r>
            <a:r>
              <a:rPr lang="zh-CN" altLang="en-US" sz="2400"/>
              <a:t>每个</a:t>
            </a:r>
            <a:r>
              <a:rPr lang="en-US" altLang="zh-CN" sz="2400"/>
              <a:t>Java</a:t>
            </a:r>
            <a:r>
              <a:rPr lang="zh-CN" altLang="en-US" sz="2400"/>
              <a:t>应用程序的入口点都是它的</a:t>
            </a:r>
            <a:r>
              <a:rPr lang="en-US" altLang="zh-CN" sz="2400"/>
              <a:t>main</a:t>
            </a:r>
            <a:r>
              <a:rPr lang="zh-CN" altLang="en-US" sz="2400"/>
              <a:t>方法。当运行</a:t>
            </a:r>
            <a:r>
              <a:rPr lang="en-US" altLang="zh-CN" sz="2400"/>
              <a:t>Java</a:t>
            </a:r>
            <a:r>
              <a:rPr lang="zh-CN" altLang="en-US" sz="2400"/>
              <a:t>应用程序时，指定要运行的类的名称，</a:t>
            </a:r>
            <a:r>
              <a:rPr lang="en-US" altLang="zh-CN" sz="2400"/>
              <a:t>Java</a:t>
            </a:r>
            <a:r>
              <a:rPr lang="zh-CN" altLang="en-US" sz="2400"/>
              <a:t>解释器调用该类中定义的</a:t>
            </a:r>
            <a:r>
              <a:rPr lang="en-US" altLang="zh-CN" sz="2400"/>
              <a:t>main</a:t>
            </a:r>
            <a:r>
              <a:rPr lang="zh-CN" altLang="en-US" sz="2400"/>
              <a:t>方法，</a:t>
            </a:r>
            <a:r>
              <a:rPr lang="zh-CN" altLang="en-US" sz="2400" b="1"/>
              <a:t>由</a:t>
            </a:r>
            <a:r>
              <a:rPr lang="en-US" altLang="zh-CN" sz="2400" b="1"/>
              <a:t>main</a:t>
            </a:r>
            <a:r>
              <a:rPr lang="zh-CN" altLang="en-US" sz="2400" b="1"/>
              <a:t>方法控制程序的流程</a:t>
            </a:r>
            <a:r>
              <a:rPr lang="zh-CN" altLang="en-US" sz="2400"/>
              <a:t>、</a:t>
            </a:r>
            <a:r>
              <a:rPr lang="zh-CN" altLang="en-US" sz="2400" b="1"/>
              <a:t>分配所需资源并运行为此应用程序提供功能的其它方法</a:t>
            </a:r>
            <a:r>
              <a:rPr lang="zh-CN" altLang="en-US" sz="2400"/>
              <a:t>。</a:t>
            </a:r>
            <a:r>
              <a:rPr lang="zh-CN" altLang="en-US" sz="2000">
                <a:solidFill>
                  <a:srgbClr val="0070C0"/>
                </a:solidFill>
              </a:rPr>
              <a:t>每个</a:t>
            </a:r>
            <a:r>
              <a:rPr lang="en-US" altLang="zh-CN" sz="2000">
                <a:solidFill>
                  <a:srgbClr val="0070C0"/>
                </a:solidFill>
              </a:rPr>
              <a:t>Java</a:t>
            </a:r>
            <a:r>
              <a:rPr lang="zh-CN" altLang="en-US" sz="2000">
                <a:solidFill>
                  <a:srgbClr val="0070C0"/>
                </a:solidFill>
              </a:rPr>
              <a:t>应用程序必须声明一个</a:t>
            </a:r>
            <a:r>
              <a:rPr lang="en-US" altLang="zh-CN" sz="2000">
                <a:solidFill>
                  <a:srgbClr val="0070C0"/>
                </a:solidFill>
              </a:rPr>
              <a:t>main</a:t>
            </a:r>
            <a:r>
              <a:rPr lang="zh-CN" altLang="en-US" sz="2000">
                <a:solidFill>
                  <a:srgbClr val="0070C0"/>
                </a:solidFill>
              </a:rPr>
              <a:t>方法</a:t>
            </a:r>
          </a:p>
          <a:p>
            <a:pPr marL="609600" indent="-609600" eaLnBrk="1" hangingPunct="1">
              <a:buFontTx/>
              <a:buNone/>
            </a:pPr>
            <a:endParaRPr lang="zh-CN" altLang="en-US" sz="2400" b="1"/>
          </a:p>
          <a:p>
            <a:pPr eaLnBrk="1" hangingPunct="1">
              <a:buFont typeface="Wingdings" panose="05000000000000000000" pitchFamily="2" charset="2"/>
              <a:buChar char="Ø"/>
            </a:pPr>
            <a:r>
              <a:rPr lang="en-US" altLang="zh-CN" sz="2400" b="1">
                <a:solidFill>
                  <a:srgbClr val="0070C0"/>
                </a:solidFill>
              </a:rPr>
              <a:t>public</a:t>
            </a:r>
            <a:r>
              <a:rPr lang="en-US" altLang="zh-CN" sz="2400"/>
              <a:t>: </a:t>
            </a:r>
            <a:r>
              <a:rPr lang="zh-CN" altLang="en-US" sz="2400"/>
              <a:t>允许任何类调用</a:t>
            </a:r>
            <a:r>
              <a:rPr lang="en-US" altLang="zh-CN" sz="2400"/>
              <a:t>main</a:t>
            </a:r>
            <a:r>
              <a:rPr lang="zh-CN" altLang="en-US" sz="2400"/>
              <a:t>方法；</a:t>
            </a:r>
          </a:p>
          <a:p>
            <a:pPr eaLnBrk="1" hangingPunct="1">
              <a:buFont typeface="Wingdings" panose="05000000000000000000" pitchFamily="2" charset="2"/>
              <a:buChar char="Ø"/>
            </a:pPr>
            <a:r>
              <a:rPr lang="en-US" altLang="zh-CN" sz="2400" b="1">
                <a:solidFill>
                  <a:srgbClr val="0070C0"/>
                </a:solidFill>
              </a:rPr>
              <a:t>static</a:t>
            </a:r>
            <a:r>
              <a:rPr lang="en-US" altLang="zh-CN" sz="2400"/>
              <a:t>: </a:t>
            </a:r>
            <a:r>
              <a:rPr lang="zh-CN" altLang="en-US" sz="2400"/>
              <a:t>表示</a:t>
            </a:r>
            <a:r>
              <a:rPr lang="en-US" altLang="zh-CN" sz="2400"/>
              <a:t>main</a:t>
            </a:r>
            <a:r>
              <a:rPr lang="zh-CN" altLang="en-US" sz="2400"/>
              <a:t>方法与</a:t>
            </a:r>
            <a:r>
              <a:rPr lang="en-US" altLang="zh-CN" sz="2400"/>
              <a:t>HelloWorld</a:t>
            </a:r>
            <a:r>
              <a:rPr lang="zh-CN" altLang="en-US" sz="2400"/>
              <a:t>类相关联， 而不是在这个类的一个实例上进行操作。</a:t>
            </a:r>
          </a:p>
          <a:p>
            <a:pPr eaLnBrk="1" hangingPunct="1">
              <a:buFont typeface="Wingdings" panose="05000000000000000000" pitchFamily="2" charset="2"/>
              <a:buChar char="Ø"/>
            </a:pPr>
            <a:r>
              <a:rPr lang="en-US" altLang="zh-CN" sz="2400" b="1">
                <a:solidFill>
                  <a:srgbClr val="0070C0"/>
                </a:solidFill>
              </a:rPr>
              <a:t>void</a:t>
            </a:r>
            <a:r>
              <a:rPr lang="en-US" altLang="zh-CN" sz="2400"/>
              <a:t>:  </a:t>
            </a:r>
            <a:r>
              <a:rPr lang="zh-CN" altLang="en-US" sz="2400"/>
              <a:t>表示</a:t>
            </a:r>
            <a:r>
              <a:rPr lang="en-US" altLang="zh-CN" sz="2400"/>
              <a:t>main</a:t>
            </a:r>
            <a:r>
              <a:rPr lang="zh-CN" altLang="en-US" sz="2400"/>
              <a:t>方法不返回任何值</a:t>
            </a:r>
          </a:p>
          <a:p>
            <a:pPr eaLnBrk="1" hangingPunct="1">
              <a:buFont typeface="Wingdings" panose="05000000000000000000" pitchFamily="2" charset="2"/>
              <a:buChar char="Ø"/>
            </a:pPr>
            <a:r>
              <a:rPr lang="en-US" altLang="zh-CN" sz="2400" b="1">
                <a:solidFill>
                  <a:srgbClr val="0070C0"/>
                </a:solidFill>
              </a:rPr>
              <a:t>String</a:t>
            </a:r>
            <a:r>
              <a:rPr lang="en-US" altLang="zh-CN" sz="2400"/>
              <a:t>: </a:t>
            </a:r>
            <a:r>
              <a:rPr lang="zh-CN" altLang="en-US" sz="2400"/>
              <a:t>命令行参数类型是字符串</a:t>
            </a:r>
          </a:p>
          <a:p>
            <a:pPr eaLnBrk="1" hangingPunct="1">
              <a:buFont typeface="Wingdings" panose="05000000000000000000" pitchFamily="2" charset="2"/>
              <a:buChar char="Ø"/>
            </a:pPr>
            <a:r>
              <a:rPr lang="en-US" altLang="zh-CN" sz="2400" b="1">
                <a:solidFill>
                  <a:srgbClr val="0070C0"/>
                </a:solidFill>
              </a:rPr>
              <a:t>args</a:t>
            </a:r>
            <a:r>
              <a:rPr lang="en-US" altLang="zh-CN" sz="2400"/>
              <a:t>[]</a:t>
            </a:r>
            <a:r>
              <a:rPr lang="zh-CN" altLang="en-US" sz="2400"/>
              <a:t>：参数名，是个数组</a:t>
            </a:r>
            <a:endParaRPr lang="zh-CN" altLang="en-US" sz="2400">
              <a:latin typeface="Times New Roman" panose="02020603050405020304" pitchFamily="18" charset="0"/>
              <a:ea typeface="华文琥珀" panose="02010800040101010101"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32037044-EAD9-4C5B-BE05-208305DED7E8}"/>
              </a:ext>
            </a:extLst>
          </p:cNvPr>
          <p:cNvSpPr>
            <a:spLocks noGrp="1" noChangeArrowheads="1"/>
          </p:cNvSpPr>
          <p:nvPr>
            <p:ph type="body" idx="1"/>
          </p:nvPr>
        </p:nvSpPr>
        <p:spPr>
          <a:xfrm>
            <a:off x="323528" y="548680"/>
            <a:ext cx="8280598" cy="6165850"/>
          </a:xfrm>
        </p:spPr>
        <p:txBody>
          <a:bodyPr/>
          <a:lstStyle/>
          <a:p>
            <a:pPr eaLnBrk="1" hangingPunct="1">
              <a:buFont typeface="Wingdings" panose="05000000000000000000" pitchFamily="2" charset="2"/>
              <a:buChar char="Ø"/>
            </a:pPr>
            <a:r>
              <a:rPr lang="en-US" altLang="zh-CN"/>
              <a:t> </a:t>
            </a:r>
            <a:r>
              <a:rPr lang="zh-CN" altLang="en-US" sz="2400" b="1">
                <a:solidFill>
                  <a:srgbClr val="0070C0"/>
                </a:solidFill>
              </a:rPr>
              <a:t>单行注释</a:t>
            </a:r>
            <a:r>
              <a:rPr lang="zh-CN" altLang="en-US" sz="2400"/>
              <a:t>：从“</a:t>
            </a:r>
            <a:r>
              <a:rPr lang="en-US" altLang="zh-CN" sz="2400"/>
              <a:t>//”</a:t>
            </a:r>
            <a:r>
              <a:rPr lang="zh-CN" altLang="en-US" sz="2400"/>
              <a:t>开始到本行结束的内容都是注释，例如：</a:t>
            </a:r>
            <a:br>
              <a:rPr lang="zh-CN" altLang="en-US" sz="2400"/>
            </a:br>
            <a:r>
              <a:rPr lang="zh-CN" altLang="en-US" sz="2400"/>
              <a:t>　　　　　　　　 </a:t>
            </a:r>
            <a:r>
              <a:rPr lang="en-US" altLang="zh-CN" sz="2400"/>
              <a:t>//</a:t>
            </a:r>
            <a:r>
              <a:rPr lang="zh-CN" altLang="en-US" sz="2400"/>
              <a:t>这是一行单行注释</a:t>
            </a:r>
            <a:br>
              <a:rPr lang="zh-CN" altLang="en-US" sz="2400"/>
            </a:br>
            <a:r>
              <a:rPr lang="zh-CN" altLang="en-US" sz="2400"/>
              <a:t>　　　　　　　　 </a:t>
            </a:r>
            <a:r>
              <a:rPr lang="en-US" altLang="zh-CN" sz="2400"/>
              <a:t>//</a:t>
            </a:r>
            <a:r>
              <a:rPr lang="zh-CN" altLang="en-US" sz="2400"/>
              <a:t>则是另一行单行注释</a:t>
            </a:r>
          </a:p>
          <a:p>
            <a:pPr eaLnBrk="1" hangingPunct="1">
              <a:buFont typeface="Wingdings" panose="05000000000000000000" pitchFamily="2" charset="2"/>
              <a:buChar char="Ø"/>
            </a:pPr>
            <a:r>
              <a:rPr lang="zh-CN" altLang="en-US" sz="2400" b="1">
                <a:solidFill>
                  <a:srgbClr val="0070C0"/>
                </a:solidFill>
              </a:rPr>
              <a:t>多行注释</a:t>
            </a:r>
            <a:r>
              <a:rPr lang="zh-CN" altLang="en-US" sz="2400"/>
              <a:t>：在</a:t>
            </a:r>
            <a:r>
              <a:rPr lang="en-US" altLang="zh-CN" sz="2400"/>
              <a:t>"/*"</a:t>
            </a:r>
            <a:r>
              <a:rPr lang="zh-CN" altLang="en-US" sz="2400"/>
              <a:t>和</a:t>
            </a:r>
            <a:r>
              <a:rPr lang="en-US" altLang="zh-CN" sz="2400"/>
              <a:t>"*/"</a:t>
            </a:r>
            <a:r>
              <a:rPr lang="zh-CN" altLang="en-US" sz="2400"/>
              <a:t>之间的所有内容都是注释，例如：</a:t>
            </a:r>
            <a:br>
              <a:rPr lang="zh-CN" altLang="en-US" sz="2400"/>
            </a:br>
            <a:r>
              <a:rPr lang="zh-CN" altLang="en-US" sz="2400"/>
              <a:t>　　　　　　　　　</a:t>
            </a:r>
            <a:r>
              <a:rPr lang="en-US" altLang="zh-CN" sz="2400"/>
              <a:t>/*</a:t>
            </a:r>
            <a:r>
              <a:rPr lang="zh-CN" altLang="en-US" sz="2400"/>
              <a:t>这是一段注释分布在多行之中*</a:t>
            </a:r>
            <a:r>
              <a:rPr lang="en-US" altLang="zh-CN" sz="2400"/>
              <a:t>/</a:t>
            </a:r>
            <a:br>
              <a:rPr lang="en-US" altLang="zh-CN" sz="2400"/>
            </a:br>
            <a:endParaRPr lang="en-US" altLang="zh-CN" sz="2400"/>
          </a:p>
          <a:p>
            <a:pPr eaLnBrk="1" hangingPunct="1">
              <a:buFont typeface="Wingdings" panose="05000000000000000000" pitchFamily="2" charset="2"/>
              <a:buChar char="Ø"/>
            </a:pPr>
            <a:r>
              <a:rPr lang="zh-CN" altLang="en-US" sz="2400" b="1">
                <a:solidFill>
                  <a:srgbClr val="0070C0"/>
                </a:solidFill>
              </a:rPr>
              <a:t>文档注释</a:t>
            </a:r>
            <a:r>
              <a:rPr lang="zh-CN" altLang="en-US" sz="2400"/>
              <a:t>：在注释方面</a:t>
            </a:r>
            <a:r>
              <a:rPr lang="en-US" altLang="zh-CN" sz="2400"/>
              <a:t>java</a:t>
            </a:r>
            <a:r>
              <a:rPr lang="zh-CN" altLang="en-US" sz="2400"/>
              <a:t>提供一种</a:t>
            </a:r>
            <a:r>
              <a:rPr lang="en-US" altLang="zh-CN" sz="2400"/>
              <a:t>C/C++</a:t>
            </a:r>
            <a:r>
              <a:rPr lang="zh-CN" altLang="en-US" sz="2400"/>
              <a:t>所不具有的文档注释方式。其核心思想是当程序员编完程序以后，可以通过</a:t>
            </a:r>
            <a:r>
              <a:rPr lang="en-US" altLang="zh-CN" sz="2400"/>
              <a:t>JDK</a:t>
            </a:r>
            <a:r>
              <a:rPr lang="zh-CN" altLang="en-US" sz="2400"/>
              <a:t>提供的</a:t>
            </a:r>
            <a:r>
              <a:rPr lang="en-US" altLang="zh-CN" sz="2400">
                <a:solidFill>
                  <a:srgbClr val="7030A0"/>
                </a:solidFill>
                <a:effectLst>
                  <a:outerShdw blurRad="38100" dist="38100" dir="2700000" algn="tl">
                    <a:srgbClr val="000000">
                      <a:alpha val="43137"/>
                    </a:srgbClr>
                  </a:outerShdw>
                </a:effectLst>
              </a:rPr>
              <a:t>javadoc</a:t>
            </a:r>
            <a:r>
              <a:rPr lang="zh-CN" altLang="en-US" sz="2400" b="1">
                <a:solidFill>
                  <a:srgbClr val="7030A0"/>
                </a:solidFill>
                <a:effectLst>
                  <a:outerShdw blurRad="38100" dist="38100" dir="2700000" algn="tl">
                    <a:srgbClr val="000000">
                      <a:alpha val="43137"/>
                    </a:srgbClr>
                  </a:outerShdw>
                </a:effectLst>
              </a:rPr>
              <a:t>命令</a:t>
            </a:r>
            <a:r>
              <a:rPr lang="zh-CN" altLang="en-US" sz="2400"/>
              <a:t>，生成所编程序的</a:t>
            </a:r>
            <a:r>
              <a:rPr lang="en-US" altLang="zh-CN" sz="2400"/>
              <a:t>API</a:t>
            </a:r>
            <a:r>
              <a:rPr lang="zh-CN" altLang="en-US" sz="2400"/>
              <a:t>文档，而该文档中的内容主要就是从文档注释中提取的。该</a:t>
            </a:r>
            <a:r>
              <a:rPr lang="en-US" altLang="zh-CN" sz="2400"/>
              <a:t>API</a:t>
            </a:r>
            <a:r>
              <a:rPr lang="zh-CN" altLang="en-US" sz="2400"/>
              <a:t>文档以</a:t>
            </a:r>
            <a:r>
              <a:rPr lang="en-US" altLang="zh-CN" sz="2400"/>
              <a:t>HTML</a:t>
            </a:r>
            <a:r>
              <a:rPr lang="zh-CN" altLang="en-US" sz="2400"/>
              <a:t>文件的形式出现，与</a:t>
            </a:r>
            <a:r>
              <a:rPr lang="en-US" altLang="zh-CN" sz="2400"/>
              <a:t>java</a:t>
            </a:r>
            <a:r>
              <a:rPr lang="zh-CN" altLang="en-US" sz="2400"/>
              <a:t>帮助文档的风格与形式完全一致。凡是在“</a:t>
            </a:r>
            <a:r>
              <a:rPr lang="en-US" altLang="zh-CN" sz="2400"/>
              <a:t>/**”</a:t>
            </a:r>
            <a:r>
              <a:rPr lang="zh-CN" altLang="en-US" sz="2400"/>
              <a:t>和“**</a:t>
            </a:r>
            <a:r>
              <a:rPr lang="en-US" altLang="zh-CN" sz="2400"/>
              <a:t>/”</a:t>
            </a:r>
            <a:r>
              <a:rPr lang="zh-CN" altLang="en-US" sz="2400"/>
              <a:t>之间的内容都是文档注释。</a:t>
            </a:r>
            <a:r>
              <a:rPr lang="zh-CN" altLang="en-US" sz="2000"/>
              <a:t> </a:t>
            </a:r>
          </a:p>
          <a:p>
            <a:pPr eaLnBrk="1" hangingPunct="1">
              <a:buFont typeface="Wingdings" panose="05000000000000000000" pitchFamily="2" charset="2"/>
              <a:buChar char="ü"/>
            </a:pPr>
            <a:r>
              <a:rPr lang="zh-CN" altLang="en-US" sz="2000"/>
              <a:t>通过在命令行下面运行</a:t>
            </a:r>
            <a:r>
              <a:rPr lang="zh-CN" altLang="en-US" sz="2000">
                <a:solidFill>
                  <a:srgbClr val="0070C0"/>
                </a:solidFill>
              </a:rPr>
              <a:t>“</a:t>
            </a:r>
            <a:r>
              <a:rPr lang="en-US" altLang="zh-CN" sz="2000">
                <a:solidFill>
                  <a:srgbClr val="0070C0"/>
                </a:solidFill>
              </a:rPr>
              <a:t>javadoc -d </a:t>
            </a:r>
            <a:r>
              <a:rPr lang="zh-CN" altLang="en-US" sz="2000">
                <a:solidFill>
                  <a:srgbClr val="0070C0"/>
                </a:solidFill>
              </a:rPr>
              <a:t>类名</a:t>
            </a:r>
            <a:r>
              <a:rPr lang="en-US" altLang="zh-CN" sz="2000">
                <a:solidFill>
                  <a:srgbClr val="0070C0"/>
                </a:solidFill>
              </a:rPr>
              <a:t>.java"</a:t>
            </a:r>
            <a:r>
              <a:rPr lang="zh-CN" altLang="en-US" sz="2000"/>
              <a:t>，就生成了介绍类的</a:t>
            </a:r>
            <a:r>
              <a:rPr lang="en-US" altLang="zh-CN" sz="2000"/>
              <a:t>index.html</a:t>
            </a:r>
            <a:r>
              <a:rPr lang="zh-CN" altLang="en-US" sz="2000"/>
              <a:t>文件 </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76B0BABC-F800-48C5-AFE4-4644CE15BDBA}"/>
              </a:ext>
            </a:extLst>
          </p:cNvPr>
          <p:cNvSpPr>
            <a:spLocks noGrp="1" noChangeArrowheads="1"/>
          </p:cNvSpPr>
          <p:nvPr>
            <p:ph type="body" idx="1"/>
          </p:nvPr>
        </p:nvSpPr>
        <p:spPr>
          <a:xfrm>
            <a:off x="457200" y="333375"/>
            <a:ext cx="8229600" cy="5792788"/>
          </a:xfrm>
        </p:spPr>
        <p:txBody>
          <a:bodyPr/>
          <a:lstStyle/>
          <a:p>
            <a:pPr eaLnBrk="1" hangingPunct="1">
              <a:spcBef>
                <a:spcPct val="0"/>
              </a:spcBef>
              <a:buFont typeface="Wingdings" panose="05000000000000000000" pitchFamily="2" charset="2"/>
              <a:buChar char="Ø"/>
            </a:pPr>
            <a:r>
              <a:rPr lang="en-US" altLang="zh-CN" sz="2800" b="1" dirty="0" err="1">
                <a:solidFill>
                  <a:srgbClr val="0070C0"/>
                </a:solidFill>
                <a:latin typeface="宋体" panose="02010600030101010101" pitchFamily="2" charset="-122"/>
              </a:rPr>
              <a:t>System.out.println</a:t>
            </a:r>
            <a:r>
              <a:rPr lang="en-US" altLang="zh-CN" sz="2800" b="1" dirty="0">
                <a:solidFill>
                  <a:srgbClr val="0070C0"/>
                </a:solidFill>
                <a:latin typeface="宋体" panose="02010600030101010101" pitchFamily="2" charset="-122"/>
              </a:rPr>
              <a:t>("Welcome</a:t>
            </a:r>
            <a:r>
              <a:rPr lang="zh-CN" altLang="en-US" sz="2800" b="1" dirty="0">
                <a:solidFill>
                  <a:srgbClr val="0070C0"/>
                </a:solidFill>
                <a:latin typeface="宋体" panose="02010600030101010101" pitchFamily="2" charset="-122"/>
              </a:rPr>
              <a:t> </a:t>
            </a:r>
            <a:r>
              <a:rPr lang="en-US" altLang="zh-CN" sz="2800" b="1" dirty="0">
                <a:solidFill>
                  <a:srgbClr val="0070C0"/>
                </a:solidFill>
                <a:latin typeface="宋体" panose="02010600030101010101" pitchFamily="2" charset="-122"/>
              </a:rPr>
              <a:t>to</a:t>
            </a:r>
            <a:r>
              <a:rPr lang="zh-CN" altLang="en-US" sz="2800" b="1" dirty="0">
                <a:solidFill>
                  <a:srgbClr val="0070C0"/>
                </a:solidFill>
                <a:latin typeface="宋体" panose="02010600030101010101" pitchFamily="2" charset="-122"/>
              </a:rPr>
              <a:t> </a:t>
            </a:r>
            <a:r>
              <a:rPr lang="en-US" altLang="zh-CN" sz="2800" b="1" dirty="0">
                <a:solidFill>
                  <a:srgbClr val="0070C0"/>
                </a:solidFill>
                <a:latin typeface="宋体" panose="02010600030101010101" pitchFamily="2" charset="-122"/>
              </a:rPr>
              <a:t>Java</a:t>
            </a:r>
            <a:r>
              <a:rPr lang="zh-CN" altLang="en-US" sz="2800" b="1" dirty="0">
                <a:solidFill>
                  <a:srgbClr val="0070C0"/>
                </a:solidFill>
                <a:latin typeface="宋体" panose="02010600030101010101" pitchFamily="2" charset="-122"/>
              </a:rPr>
              <a:t> </a:t>
            </a:r>
            <a:r>
              <a:rPr lang="en-US" altLang="zh-CN" sz="2800" b="1" dirty="0">
                <a:solidFill>
                  <a:srgbClr val="0070C0"/>
                </a:solidFill>
                <a:latin typeface="宋体" panose="02010600030101010101" pitchFamily="2" charset="-122"/>
              </a:rPr>
              <a:t>Programming!");</a:t>
            </a:r>
          </a:p>
          <a:p>
            <a:pPr marL="609600" indent="-609600" eaLnBrk="1" hangingPunct="1">
              <a:spcBef>
                <a:spcPct val="0"/>
              </a:spcBef>
              <a:buFontTx/>
              <a:buNone/>
            </a:pPr>
            <a:endParaRPr lang="en-US" altLang="zh-CN" sz="2800" b="1" dirty="0">
              <a:latin typeface="宋体" panose="02010600030101010101" pitchFamily="2" charset="-122"/>
            </a:endParaRPr>
          </a:p>
          <a:p>
            <a:pPr marL="609600" indent="-609600" eaLnBrk="1" hangingPunct="1">
              <a:spcBef>
                <a:spcPct val="0"/>
              </a:spcBef>
              <a:buFontTx/>
              <a:buNone/>
            </a:pPr>
            <a:r>
              <a:rPr lang="en-US" altLang="zh-CN" sz="2300" dirty="0"/>
              <a:t>    </a:t>
            </a:r>
            <a:r>
              <a:rPr lang="zh-CN" altLang="en-US" sz="2300" dirty="0"/>
              <a:t>该程序使用了</a:t>
            </a:r>
            <a:r>
              <a:rPr lang="en-US" altLang="zh-CN" sz="2300" dirty="0"/>
              <a:t>System</a:t>
            </a:r>
            <a:r>
              <a:rPr lang="zh-CN" altLang="en-US" sz="2300" dirty="0"/>
              <a:t>类。 </a:t>
            </a:r>
            <a:r>
              <a:rPr lang="en-US" altLang="zh-CN" sz="2300" dirty="0"/>
              <a:t>System</a:t>
            </a:r>
            <a:r>
              <a:rPr lang="zh-CN" altLang="en-US" sz="2300" dirty="0"/>
              <a:t>类提供的功能之一是标准输出流。</a:t>
            </a:r>
            <a:r>
              <a:rPr lang="en-US" altLang="zh-CN" sz="2300" dirty="0" err="1"/>
              <a:t>System.out</a:t>
            </a:r>
            <a:r>
              <a:rPr lang="zh-CN" altLang="en-US" sz="2300" dirty="0"/>
              <a:t>是</a:t>
            </a:r>
            <a:r>
              <a:rPr lang="en-US" altLang="zh-CN" sz="2300" dirty="0"/>
              <a:t>System</a:t>
            </a:r>
            <a:r>
              <a:rPr lang="zh-CN" altLang="en-US" sz="2300" dirty="0"/>
              <a:t>类中的</a:t>
            </a:r>
            <a:r>
              <a:rPr lang="en-US" altLang="zh-CN" sz="2300" dirty="0"/>
              <a:t>out</a:t>
            </a:r>
            <a:r>
              <a:rPr lang="zh-CN" altLang="en-US" sz="2300" dirty="0"/>
              <a:t>变量的完整名称。应用程序没有实例化</a:t>
            </a:r>
            <a:r>
              <a:rPr lang="en-US" altLang="zh-CN" sz="2300" dirty="0"/>
              <a:t>System</a:t>
            </a:r>
            <a:r>
              <a:rPr lang="zh-CN" altLang="en-US" sz="2300" dirty="0"/>
              <a:t>类，而是通过</a:t>
            </a:r>
            <a:r>
              <a:rPr lang="en-US" altLang="zh-CN" sz="2300" dirty="0"/>
              <a:t>System</a:t>
            </a:r>
            <a:r>
              <a:rPr lang="zh-CN" altLang="en-US" sz="2300" dirty="0"/>
              <a:t>类直接访问</a:t>
            </a:r>
            <a:r>
              <a:rPr lang="en-US" altLang="zh-CN" sz="2300" dirty="0"/>
              <a:t>out</a:t>
            </a:r>
            <a:r>
              <a:rPr lang="zh-CN" altLang="en-US" sz="2300" dirty="0"/>
              <a:t>，这是因为</a:t>
            </a:r>
            <a:r>
              <a:rPr lang="en-US" altLang="zh-CN" sz="2300" dirty="0"/>
              <a:t>out</a:t>
            </a:r>
            <a:r>
              <a:rPr lang="zh-CN" altLang="en-US" sz="2300" dirty="0"/>
              <a:t>是类变量，与类相关联，而不与对象相关联。类变量</a:t>
            </a:r>
            <a:r>
              <a:rPr lang="en-US" altLang="zh-CN" sz="2300" dirty="0"/>
              <a:t>out</a:t>
            </a:r>
            <a:r>
              <a:rPr lang="zh-CN" altLang="en-US" sz="2300" dirty="0"/>
              <a:t>引用</a:t>
            </a:r>
            <a:r>
              <a:rPr lang="en-US" altLang="zh-CN" sz="2300" dirty="0" err="1"/>
              <a:t>PrintStream</a:t>
            </a:r>
            <a:r>
              <a:rPr lang="zh-CN" altLang="en-US" sz="2300" dirty="0"/>
              <a:t>类的一个实例。当</a:t>
            </a:r>
            <a:r>
              <a:rPr lang="en-US" altLang="zh-CN" sz="2300" dirty="0"/>
              <a:t>System</a:t>
            </a:r>
            <a:r>
              <a:rPr lang="zh-CN" altLang="en-US" sz="2300" dirty="0"/>
              <a:t>类被载入时，它实例化</a:t>
            </a:r>
            <a:r>
              <a:rPr lang="en-US" altLang="zh-CN" sz="2300" dirty="0" err="1"/>
              <a:t>PrintStream</a:t>
            </a:r>
            <a:r>
              <a:rPr lang="zh-CN" altLang="en-US" sz="2300" dirty="0"/>
              <a:t>类，并为类变量</a:t>
            </a:r>
            <a:r>
              <a:rPr lang="en-US" altLang="zh-CN" sz="2300" dirty="0"/>
              <a:t>out</a:t>
            </a:r>
            <a:r>
              <a:rPr lang="zh-CN" altLang="en-US" sz="2300" dirty="0"/>
              <a:t>分配一个新的</a:t>
            </a:r>
            <a:r>
              <a:rPr lang="en-US" altLang="zh-CN" sz="2300" dirty="0" err="1"/>
              <a:t>PrintStream</a:t>
            </a:r>
            <a:r>
              <a:rPr lang="zh-CN" altLang="en-US" sz="2300" dirty="0"/>
              <a:t>对象，再调用其实例方法：</a:t>
            </a:r>
            <a:r>
              <a:rPr lang="en-US" altLang="zh-CN" sz="2300" dirty="0" err="1"/>
              <a:t>System.out.println</a:t>
            </a:r>
            <a:r>
              <a:rPr lang="en-US" altLang="zh-CN" sz="2300" dirty="0"/>
              <a:t>(“Welcome</a:t>
            </a:r>
            <a:r>
              <a:rPr lang="zh-CN" altLang="en-US" sz="2300" dirty="0"/>
              <a:t> </a:t>
            </a:r>
            <a:r>
              <a:rPr lang="en-US" altLang="zh-CN" sz="2300" dirty="0"/>
              <a:t>to</a:t>
            </a:r>
            <a:r>
              <a:rPr lang="zh-CN" altLang="en-US" sz="2300" dirty="0"/>
              <a:t> </a:t>
            </a:r>
            <a:r>
              <a:rPr lang="en-US" altLang="zh-CN" sz="2300" dirty="0"/>
              <a:t>Java</a:t>
            </a:r>
            <a:r>
              <a:rPr lang="zh-CN" altLang="en-US" sz="2300" dirty="0"/>
              <a:t> </a:t>
            </a:r>
            <a:r>
              <a:rPr lang="en-US" altLang="zh-CN" sz="2300" dirty="0"/>
              <a:t>Programming!”)</a:t>
            </a:r>
          </a:p>
          <a:p>
            <a:pPr marL="609600" indent="-609600" eaLnBrk="1" hangingPunct="1">
              <a:buFontTx/>
              <a:buNone/>
            </a:pPr>
            <a:endParaRPr lang="en-US" altLang="zh-CN" sz="2300" dirty="0">
              <a:latin typeface="宋体" panose="02010600030101010101"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FB9A097E-070C-4B53-9C3A-5450098F42B6}"/>
              </a:ext>
            </a:extLst>
          </p:cNvPr>
          <p:cNvSpPr>
            <a:spLocks noGrp="1" noChangeArrowheads="1"/>
          </p:cNvSpPr>
          <p:nvPr>
            <p:ph type="body" idx="1"/>
          </p:nvPr>
        </p:nvSpPr>
        <p:spPr>
          <a:xfrm>
            <a:off x="457200" y="836712"/>
            <a:ext cx="8229600" cy="5505450"/>
          </a:xfrm>
        </p:spPr>
        <p:txBody>
          <a:bodyPr/>
          <a:lstStyle/>
          <a:p>
            <a:pPr eaLnBrk="1" hangingPunct="1">
              <a:buFont typeface="Wingdings" panose="05000000000000000000" pitchFamily="2" charset="2"/>
              <a:buChar char="Ø"/>
            </a:pPr>
            <a:r>
              <a:rPr lang="zh-CN" altLang="en-US" sz="2400" dirty="0">
                <a:latin typeface="Times New Roman" panose="02020603050405020304" pitchFamily="18" charset="0"/>
              </a:rPr>
              <a:t>如果</a:t>
            </a:r>
            <a:r>
              <a:rPr lang="zh-CN" altLang="en-US" sz="2400" dirty="0">
                <a:solidFill>
                  <a:srgbClr val="0070C0"/>
                </a:solidFill>
                <a:latin typeface="Times New Roman" panose="02020603050405020304" pitchFamily="18" charset="0"/>
              </a:rPr>
              <a:t>源文件中有多个类</a:t>
            </a:r>
            <a:r>
              <a:rPr lang="zh-CN" altLang="en-US" sz="2400" dirty="0">
                <a:latin typeface="Times New Roman" panose="02020603050405020304" pitchFamily="18" charset="0"/>
              </a:rPr>
              <a:t>，那么只能有一个类是</a:t>
            </a:r>
            <a:r>
              <a:rPr lang="en-US" altLang="zh-CN" sz="2400" dirty="0"/>
              <a:t>public</a:t>
            </a:r>
            <a:r>
              <a:rPr lang="zh-CN" altLang="en-US" sz="2400" dirty="0">
                <a:latin typeface="Times New Roman" panose="02020603050405020304" pitchFamily="18" charset="0"/>
              </a:rPr>
              <a:t>类；如果有一个类是</a:t>
            </a:r>
            <a:r>
              <a:rPr lang="en-US" altLang="zh-CN" sz="2400" dirty="0"/>
              <a:t>public</a:t>
            </a:r>
            <a:r>
              <a:rPr lang="zh-CN" altLang="en-US" sz="2400" dirty="0">
                <a:latin typeface="Times New Roman" panose="02020603050405020304" pitchFamily="18" charset="0"/>
              </a:rPr>
              <a:t>类</a:t>
            </a:r>
            <a:r>
              <a:rPr lang="en-US" altLang="zh-CN" sz="2400" dirty="0">
                <a:latin typeface="Times New Roman" panose="02020603050405020304" pitchFamily="18" charset="0"/>
              </a:rPr>
              <a:t>,</a:t>
            </a:r>
            <a:r>
              <a:rPr lang="zh-CN" altLang="en-US" sz="2400" dirty="0">
                <a:latin typeface="Times New Roman" panose="02020603050405020304" pitchFamily="18" charset="0"/>
              </a:rPr>
              <a:t>那么源文件的名字必须与这个类的名字完全相同，扩展名是</a:t>
            </a:r>
            <a:r>
              <a:rPr lang="en-US" altLang="zh-CN" sz="2400" dirty="0">
                <a:latin typeface="Times New Roman" panose="02020603050405020304" pitchFamily="18" charset="0"/>
              </a:rPr>
              <a:t>.</a:t>
            </a:r>
            <a:r>
              <a:rPr lang="en-US" altLang="zh-CN" sz="2400" dirty="0"/>
              <a:t>java</a:t>
            </a:r>
            <a:r>
              <a:rPr lang="zh-CN" altLang="en-US" sz="2400" dirty="0">
                <a:latin typeface="Times New Roman" panose="02020603050405020304" pitchFamily="18" charset="0"/>
              </a:rPr>
              <a:t>；</a:t>
            </a:r>
          </a:p>
          <a:p>
            <a:pPr eaLnBrk="1" hangingPunct="1">
              <a:buFont typeface="Wingdings" panose="05000000000000000000" pitchFamily="2" charset="2"/>
              <a:buChar char="Ø"/>
            </a:pPr>
            <a:r>
              <a:rPr lang="zh-CN" altLang="en-US" sz="2400" dirty="0">
                <a:latin typeface="Times New Roman" panose="02020603050405020304" pitchFamily="18" charset="0"/>
              </a:rPr>
              <a:t>如果</a:t>
            </a:r>
            <a:r>
              <a:rPr lang="zh-CN" altLang="en-US" sz="2400" dirty="0">
                <a:solidFill>
                  <a:srgbClr val="0070C0"/>
                </a:solidFill>
                <a:latin typeface="Times New Roman" panose="02020603050405020304" pitchFamily="18" charset="0"/>
              </a:rPr>
              <a:t>源文件没有</a:t>
            </a:r>
            <a:r>
              <a:rPr lang="en-US" altLang="zh-CN" sz="2400" dirty="0">
                <a:solidFill>
                  <a:srgbClr val="0070C0"/>
                </a:solidFill>
              </a:rPr>
              <a:t>public</a:t>
            </a:r>
            <a:r>
              <a:rPr lang="zh-CN" altLang="en-US" sz="2400" dirty="0">
                <a:solidFill>
                  <a:srgbClr val="0070C0"/>
                </a:solidFill>
                <a:latin typeface="Times New Roman" panose="02020603050405020304" pitchFamily="18" charset="0"/>
              </a:rPr>
              <a:t>类</a:t>
            </a:r>
            <a:r>
              <a:rPr lang="zh-CN" altLang="en-US" sz="2400" dirty="0">
                <a:latin typeface="Times New Roman" panose="02020603050405020304" pitchFamily="18" charset="0"/>
              </a:rPr>
              <a:t>，那么源文件的名字只要和某个类的名字相同，并且扩展名是</a:t>
            </a:r>
            <a:r>
              <a:rPr lang="en-US" altLang="zh-CN" sz="2400" dirty="0">
                <a:latin typeface="Times New Roman" panose="02020603050405020304" pitchFamily="18" charset="0"/>
              </a:rPr>
              <a:t>.</a:t>
            </a:r>
            <a:r>
              <a:rPr lang="en-US" altLang="zh-CN" sz="2400" dirty="0"/>
              <a:t>java</a:t>
            </a:r>
            <a:r>
              <a:rPr lang="zh-CN" altLang="en-US" sz="2400" dirty="0">
                <a:latin typeface="Times New Roman" panose="02020603050405020304" pitchFamily="18" charset="0"/>
              </a:rPr>
              <a:t>就可以了。</a:t>
            </a:r>
          </a:p>
          <a:p>
            <a:pPr eaLnBrk="1" hangingPunct="1">
              <a:buFont typeface="Wingdings" panose="05000000000000000000" pitchFamily="2" charset="2"/>
              <a:buChar char="Ø"/>
            </a:pPr>
            <a:r>
              <a:rPr lang="zh-CN" altLang="en-US" sz="2400" dirty="0"/>
              <a:t>在编写程序时，一行最好只写一条语句，类体的方法的大括号最好也独占一行，并有明显的缩进，尽量遵守良好的编程习惯。</a:t>
            </a:r>
            <a:r>
              <a:rPr lang="zh-CN" altLang="en-US" sz="2400" dirty="0">
                <a:solidFill>
                  <a:schemeClr val="folHlink"/>
                </a:solidFill>
              </a:rPr>
              <a:t> </a:t>
            </a:r>
          </a:p>
          <a:p>
            <a:pPr marL="609600" indent="-609600" eaLnBrk="1" hangingPunct="1">
              <a:buFontTx/>
              <a:buNone/>
            </a:pPr>
            <a:endParaRPr lang="en-US" altLang="zh-CN" sz="2400" dirty="0">
              <a:solidFill>
                <a:schemeClr val="folHlink"/>
              </a:solidFill>
              <a:latin typeface="宋体" panose="02010600030101010101"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767DCBF8-6CDC-41B8-A78D-611B8E25480B}"/>
              </a:ext>
            </a:extLst>
          </p:cNvPr>
          <p:cNvSpPr>
            <a:spLocks noGrp="1" noChangeArrowheads="1"/>
          </p:cNvSpPr>
          <p:nvPr>
            <p:ph type="title"/>
          </p:nvPr>
        </p:nvSpPr>
        <p:spPr>
          <a:xfrm>
            <a:off x="457200" y="274638"/>
            <a:ext cx="8229600" cy="706437"/>
          </a:xfrm>
          <a:noFill/>
        </p:spPr>
        <p:txBody>
          <a:bodyPr/>
          <a:lstStyle/>
          <a:p>
            <a:pPr eaLnBrk="1" hangingPunct="1"/>
            <a:r>
              <a:rPr lang="en-US" altLang="zh-CN" sz="3600" dirty="0">
                <a:solidFill>
                  <a:srgbClr val="FF0066"/>
                </a:solidFill>
                <a:ea typeface="华文琥珀" panose="02010800040101010101" pitchFamily="2" charset="-122"/>
              </a:rPr>
              <a:t>  </a:t>
            </a:r>
            <a:r>
              <a:rPr lang="zh-CN" altLang="en-US" sz="3600" dirty="0">
                <a:solidFill>
                  <a:srgbClr val="FF0066"/>
                </a:solidFill>
                <a:ea typeface="华文琥珀" panose="02010800040101010101" pitchFamily="2" charset="-122"/>
              </a:rPr>
              <a:t>程序</a:t>
            </a:r>
            <a:r>
              <a:rPr lang="en-US" altLang="zh-CN" sz="3600" dirty="0">
                <a:solidFill>
                  <a:srgbClr val="FF0066"/>
                </a:solidFill>
                <a:latin typeface="Times New Roman" panose="02020603050405020304" pitchFamily="18" charset="0"/>
                <a:ea typeface="华文琥珀" panose="02010800040101010101" pitchFamily="2" charset="-122"/>
              </a:rPr>
              <a:t>HelloWorld</a:t>
            </a:r>
            <a:r>
              <a:rPr lang="zh-CN" altLang="en-US" sz="3600" dirty="0">
                <a:solidFill>
                  <a:srgbClr val="FF0066"/>
                </a:solidFill>
                <a:ea typeface="华文琥珀" panose="02010800040101010101" pitchFamily="2" charset="-122"/>
              </a:rPr>
              <a:t>的变形</a:t>
            </a:r>
          </a:p>
        </p:txBody>
      </p:sp>
      <p:sp>
        <p:nvSpPr>
          <p:cNvPr id="4" name="矩形 3">
            <a:extLst>
              <a:ext uri="{FF2B5EF4-FFF2-40B4-BE49-F238E27FC236}">
                <a16:creationId xmlns:a16="http://schemas.microsoft.com/office/drawing/2014/main" id="{024224EA-A549-1849-AA69-43221954880D}"/>
              </a:ext>
            </a:extLst>
          </p:cNvPr>
          <p:cNvSpPr/>
          <p:nvPr/>
        </p:nvSpPr>
        <p:spPr>
          <a:xfrm>
            <a:off x="473224" y="1484784"/>
            <a:ext cx="8064896" cy="875561"/>
          </a:xfrm>
          <a:prstGeom prst="rect">
            <a:avLst/>
          </a:prstGeom>
          <a:solidFill>
            <a:schemeClr val="bg2">
              <a:lumMod val="20000"/>
              <a:lumOff val="80000"/>
            </a:schemeClr>
          </a:solidFill>
        </p:spPr>
        <p:txBody>
          <a:bodyPr wrap="square">
            <a:spAutoFit/>
          </a:bodyPr>
          <a:lstStyle/>
          <a:p>
            <a:pPr>
              <a:lnSpc>
                <a:spcPct val="150000"/>
              </a:lnSpc>
            </a:pPr>
            <a:r>
              <a:rPr lang="en" altLang="zh-CN" dirty="0">
                <a:latin typeface="Menlo" panose="020B0609030804020204" pitchFamily="49" charset="0"/>
              </a:rPr>
              <a:t>  </a:t>
            </a:r>
            <a:r>
              <a:rPr lang="en" altLang="zh-CN" dirty="0" err="1">
                <a:latin typeface="Menlo" panose="020B0609030804020204" pitchFamily="49" charset="0"/>
              </a:rPr>
              <a:t>System.</a:t>
            </a:r>
            <a:r>
              <a:rPr lang="en" altLang="zh-CN" b="1" i="1" dirty="0" err="1">
                <a:solidFill>
                  <a:srgbClr val="0000C0"/>
                </a:solidFill>
                <a:latin typeface="Menlo" panose="020B0609030804020204" pitchFamily="49" charset="0"/>
              </a:rPr>
              <a:t>out</a:t>
            </a:r>
            <a:r>
              <a:rPr lang="en" altLang="zh-CN" dirty="0" err="1">
                <a:latin typeface="Menlo" panose="020B0609030804020204" pitchFamily="49" charset="0"/>
              </a:rPr>
              <a:t>.print</a:t>
            </a:r>
            <a:r>
              <a:rPr lang="en" altLang="zh-CN" dirty="0">
                <a:latin typeface="Menlo" panose="020B0609030804020204" pitchFamily="49" charset="0"/>
              </a:rPr>
              <a:t>(</a:t>
            </a:r>
            <a:r>
              <a:rPr lang="en" altLang="zh-CN" dirty="0">
                <a:solidFill>
                  <a:srgbClr val="2A00FF"/>
                </a:solidFill>
                <a:latin typeface="Menlo" panose="020B0609030804020204" pitchFamily="49" charset="0"/>
              </a:rPr>
              <a:t>"Welcome to "</a:t>
            </a:r>
            <a:r>
              <a:rPr lang="en" altLang="zh-CN" dirty="0">
                <a:latin typeface="Menlo" panose="020B0609030804020204" pitchFamily="49" charset="0"/>
              </a:rPr>
              <a:t>);</a:t>
            </a:r>
          </a:p>
          <a:p>
            <a:pPr>
              <a:lnSpc>
                <a:spcPct val="150000"/>
              </a:lnSpc>
            </a:pPr>
            <a:r>
              <a:rPr lang="en" altLang="zh-CN" dirty="0">
                <a:latin typeface="Menlo" panose="020B0609030804020204" pitchFamily="49" charset="0"/>
              </a:rPr>
              <a:t>  </a:t>
            </a:r>
            <a:r>
              <a:rPr lang="en" altLang="zh-CN" dirty="0" err="1">
                <a:latin typeface="Menlo" panose="020B0609030804020204" pitchFamily="49" charset="0"/>
              </a:rPr>
              <a:t>System.</a:t>
            </a:r>
            <a:r>
              <a:rPr lang="en" altLang="zh-CN" b="1" i="1" dirty="0" err="1">
                <a:solidFill>
                  <a:srgbClr val="0000C0"/>
                </a:solidFill>
                <a:latin typeface="Menlo" panose="020B0609030804020204" pitchFamily="49" charset="0"/>
              </a:rPr>
              <a:t>out</a:t>
            </a:r>
            <a:r>
              <a:rPr lang="en" altLang="zh-CN" dirty="0" err="1">
                <a:latin typeface="Menlo" panose="020B0609030804020204" pitchFamily="49" charset="0"/>
              </a:rPr>
              <a:t>.println</a:t>
            </a:r>
            <a:r>
              <a:rPr lang="en" altLang="zh-CN" dirty="0">
                <a:latin typeface="Menlo" panose="020B0609030804020204" pitchFamily="49" charset="0"/>
              </a:rPr>
              <a:t>(</a:t>
            </a:r>
            <a:r>
              <a:rPr lang="en" altLang="zh-CN" dirty="0">
                <a:solidFill>
                  <a:srgbClr val="2A00FF"/>
                </a:solidFill>
                <a:latin typeface="Menlo" panose="020B0609030804020204" pitchFamily="49" charset="0"/>
              </a:rPr>
              <a:t>"Java Programming!"</a:t>
            </a:r>
            <a:r>
              <a:rPr lang="en" altLang="zh-CN" dirty="0">
                <a:latin typeface="Menlo" panose="020B0609030804020204" pitchFamily="49" charset="0"/>
              </a:rPr>
              <a:t>);</a:t>
            </a:r>
            <a:endParaRPr lang="en" altLang="zh-CN" dirty="0">
              <a:effectLst/>
              <a:latin typeface="Menlo" panose="020B0609030804020204" pitchFamily="49" charset="0"/>
            </a:endParaRPr>
          </a:p>
        </p:txBody>
      </p:sp>
      <p:sp>
        <p:nvSpPr>
          <p:cNvPr id="5" name="矩形 4">
            <a:extLst>
              <a:ext uri="{FF2B5EF4-FFF2-40B4-BE49-F238E27FC236}">
                <a16:creationId xmlns:a16="http://schemas.microsoft.com/office/drawing/2014/main" id="{4C4CA717-4FC3-6F4D-BAEE-34FA7E965CE1}"/>
              </a:ext>
            </a:extLst>
          </p:cNvPr>
          <p:cNvSpPr/>
          <p:nvPr/>
        </p:nvSpPr>
        <p:spPr>
          <a:xfrm>
            <a:off x="457200" y="2899165"/>
            <a:ext cx="8064896" cy="460062"/>
          </a:xfrm>
          <a:prstGeom prst="rect">
            <a:avLst/>
          </a:prstGeom>
          <a:solidFill>
            <a:schemeClr val="bg2">
              <a:lumMod val="20000"/>
              <a:lumOff val="80000"/>
            </a:schemeClr>
          </a:solidFill>
        </p:spPr>
        <p:txBody>
          <a:bodyPr wrap="square">
            <a:spAutoFit/>
          </a:bodyPr>
          <a:lstStyle/>
          <a:p>
            <a:pPr>
              <a:lnSpc>
                <a:spcPct val="150000"/>
              </a:lnSpc>
            </a:pPr>
            <a:r>
              <a:rPr lang="zh-CN" altLang="en-US" dirty="0">
                <a:solidFill>
                  <a:srgbClr val="000000"/>
                </a:solidFill>
                <a:latin typeface="Menlo" panose="020B0609030804020204" pitchFamily="49" charset="0"/>
              </a:rPr>
              <a:t>  </a:t>
            </a:r>
            <a:r>
              <a:rPr lang="en" altLang="zh-CN" dirty="0" err="1">
                <a:solidFill>
                  <a:srgbClr val="000000"/>
                </a:solidFill>
                <a:latin typeface="Menlo" panose="020B0609030804020204" pitchFamily="49" charset="0"/>
              </a:rPr>
              <a:t>System.</a:t>
            </a:r>
            <a:r>
              <a:rPr lang="en" altLang="zh-CN" b="1" i="1" dirty="0" err="1">
                <a:solidFill>
                  <a:srgbClr val="0000C0"/>
                </a:solidFill>
                <a:latin typeface="Menlo" panose="020B0609030804020204" pitchFamily="49" charset="0"/>
              </a:rPr>
              <a:t>out</a:t>
            </a:r>
            <a:r>
              <a:rPr lang="en" altLang="zh-CN" dirty="0" err="1">
                <a:solidFill>
                  <a:srgbClr val="000000"/>
                </a:solidFill>
                <a:latin typeface="Menlo" panose="020B0609030804020204" pitchFamily="49" charset="0"/>
              </a:rPr>
              <a:t>.println</a:t>
            </a:r>
            <a:r>
              <a:rPr lang="en" altLang="zh-CN" dirty="0">
                <a:solidFill>
                  <a:srgbClr val="000000"/>
                </a:solidFill>
                <a:latin typeface="Menlo" panose="020B0609030804020204" pitchFamily="49" charset="0"/>
              </a:rPr>
              <a:t>(</a:t>
            </a:r>
            <a:r>
              <a:rPr lang="en" altLang="zh-CN" dirty="0">
                <a:solidFill>
                  <a:srgbClr val="2A00FF"/>
                </a:solidFill>
                <a:latin typeface="Menlo" panose="020B0609030804020204" pitchFamily="49" charset="0"/>
              </a:rPr>
              <a:t>"Welcome\</a:t>
            </a:r>
            <a:r>
              <a:rPr lang="en" altLang="zh-CN" dirty="0" err="1">
                <a:solidFill>
                  <a:srgbClr val="2A00FF"/>
                </a:solidFill>
                <a:latin typeface="Menlo" panose="020B0609030804020204" pitchFamily="49" charset="0"/>
              </a:rPr>
              <a:t>nto</a:t>
            </a:r>
            <a:r>
              <a:rPr lang="en" altLang="zh-CN" dirty="0">
                <a:solidFill>
                  <a:srgbClr val="2A00FF"/>
                </a:solidFill>
                <a:latin typeface="Menlo" panose="020B0609030804020204" pitchFamily="49" charset="0"/>
              </a:rPr>
              <a:t>\</a:t>
            </a:r>
            <a:r>
              <a:rPr lang="en" altLang="zh-CN" dirty="0" err="1">
                <a:solidFill>
                  <a:srgbClr val="2A00FF"/>
                </a:solidFill>
                <a:latin typeface="Menlo" panose="020B0609030804020204" pitchFamily="49" charset="0"/>
              </a:rPr>
              <a:t>nJava</a:t>
            </a:r>
            <a:r>
              <a:rPr lang="en" altLang="zh-CN" dirty="0">
                <a:solidFill>
                  <a:srgbClr val="2A00FF"/>
                </a:solidFill>
                <a:latin typeface="Menlo" panose="020B0609030804020204" pitchFamily="49" charset="0"/>
              </a:rPr>
              <a:t>\</a:t>
            </a:r>
            <a:r>
              <a:rPr lang="en" altLang="zh-CN" dirty="0" err="1">
                <a:solidFill>
                  <a:srgbClr val="2A00FF"/>
                </a:solidFill>
                <a:latin typeface="Menlo" panose="020B0609030804020204" pitchFamily="49" charset="0"/>
              </a:rPr>
              <a:t>nProgramming</a:t>
            </a:r>
            <a:r>
              <a:rPr lang="en" altLang="zh-CN" dirty="0">
                <a:solidFill>
                  <a:srgbClr val="2A00FF"/>
                </a:solidFill>
                <a:latin typeface="Menlo" panose="020B0609030804020204" pitchFamily="49" charset="0"/>
              </a:rPr>
              <a:t>!"</a:t>
            </a:r>
            <a:r>
              <a:rPr lang="en" altLang="zh-CN" dirty="0">
                <a:solidFill>
                  <a:srgbClr val="000000"/>
                </a:solidFill>
                <a:latin typeface="Menlo" panose="020B0609030804020204" pitchFamily="49" charset="0"/>
              </a:rPr>
              <a:t>);</a:t>
            </a:r>
            <a:endParaRPr lang="en" altLang="zh-CN" dirty="0">
              <a:solidFill>
                <a:srgbClr val="2A00FF"/>
              </a:solidFill>
              <a:effectLst/>
              <a:latin typeface="Menlo" panose="020B0609030804020204" pitchFamily="49" charset="0"/>
            </a:endParaRPr>
          </a:p>
        </p:txBody>
      </p:sp>
      <p:sp>
        <p:nvSpPr>
          <p:cNvPr id="6" name="矩形 5">
            <a:extLst>
              <a:ext uri="{FF2B5EF4-FFF2-40B4-BE49-F238E27FC236}">
                <a16:creationId xmlns:a16="http://schemas.microsoft.com/office/drawing/2014/main" id="{7F33A801-90B9-C348-83E7-4FC29C47C3A8}"/>
              </a:ext>
            </a:extLst>
          </p:cNvPr>
          <p:cNvSpPr/>
          <p:nvPr/>
        </p:nvSpPr>
        <p:spPr>
          <a:xfrm>
            <a:off x="496664" y="3965407"/>
            <a:ext cx="8041456" cy="784830"/>
          </a:xfrm>
          <a:prstGeom prst="rect">
            <a:avLst/>
          </a:prstGeom>
          <a:solidFill>
            <a:schemeClr val="bg2">
              <a:lumMod val="20000"/>
              <a:lumOff val="80000"/>
            </a:schemeClr>
          </a:solidFill>
        </p:spPr>
        <p:txBody>
          <a:bodyPr wrap="square">
            <a:spAutoFit/>
          </a:bodyPr>
          <a:lstStyle/>
          <a:p>
            <a:pPr>
              <a:lnSpc>
                <a:spcPct val="150000"/>
              </a:lnSpc>
            </a:pPr>
            <a:r>
              <a:rPr lang="zh-CN" altLang="en-US" dirty="0">
                <a:solidFill>
                  <a:srgbClr val="000000"/>
                </a:solidFill>
                <a:latin typeface="Menlo" panose="020B0609030804020204" pitchFamily="49" charset="0"/>
              </a:rPr>
              <a:t>  </a:t>
            </a:r>
            <a:r>
              <a:rPr lang="en" altLang="zh-CN" dirty="0" err="1">
                <a:solidFill>
                  <a:srgbClr val="000000"/>
                </a:solidFill>
                <a:latin typeface="Menlo" panose="020B0609030804020204" pitchFamily="49" charset="0"/>
              </a:rPr>
              <a:t>System.</a:t>
            </a:r>
            <a:r>
              <a:rPr lang="en" altLang="zh-CN" b="1" i="1" dirty="0" err="1">
                <a:solidFill>
                  <a:srgbClr val="0000C0"/>
                </a:solidFill>
                <a:latin typeface="Menlo" panose="020B0609030804020204" pitchFamily="49" charset="0"/>
              </a:rPr>
              <a:t>out</a:t>
            </a:r>
            <a:r>
              <a:rPr lang="en" altLang="zh-CN" dirty="0" err="1">
                <a:solidFill>
                  <a:srgbClr val="000000"/>
                </a:solidFill>
                <a:latin typeface="Menlo" panose="020B0609030804020204" pitchFamily="49" charset="0"/>
              </a:rPr>
              <a:t>.printf</a:t>
            </a:r>
            <a:r>
              <a:rPr lang="en" altLang="zh-CN" dirty="0">
                <a:solidFill>
                  <a:srgbClr val="000000"/>
                </a:solidFill>
                <a:latin typeface="Menlo" panose="020B0609030804020204" pitchFamily="49" charset="0"/>
              </a:rPr>
              <a:t>(</a:t>
            </a:r>
            <a:r>
              <a:rPr lang="en" altLang="zh-CN" dirty="0">
                <a:solidFill>
                  <a:srgbClr val="2A00FF"/>
                </a:solidFill>
                <a:latin typeface="Menlo" panose="020B0609030804020204" pitchFamily="49" charset="0"/>
              </a:rPr>
              <a:t>"%</a:t>
            </a:r>
            <a:r>
              <a:rPr lang="en" altLang="zh-CN" dirty="0" err="1">
                <a:solidFill>
                  <a:srgbClr val="2A00FF"/>
                </a:solidFill>
                <a:latin typeface="Menlo" panose="020B0609030804020204" pitchFamily="49" charset="0"/>
              </a:rPr>
              <a:t>s%n%s%n</a:t>
            </a:r>
            <a:r>
              <a:rPr lang="en" altLang="zh-CN" dirty="0">
                <a:solidFill>
                  <a:srgbClr val="2A00FF"/>
                </a:solidFill>
                <a:latin typeface="Menlo" panose="020B0609030804020204" pitchFamily="49" charset="0"/>
              </a:rPr>
              <a:t>"</a:t>
            </a:r>
            <a:r>
              <a:rPr lang="en" altLang="zh-CN" dirty="0">
                <a:solidFill>
                  <a:srgbClr val="000000"/>
                </a:solidFill>
                <a:latin typeface="Menlo" panose="020B0609030804020204" pitchFamily="49" charset="0"/>
              </a:rPr>
              <a:t>, </a:t>
            </a:r>
            <a:r>
              <a:rPr lang="en" altLang="zh-CN" dirty="0">
                <a:solidFill>
                  <a:srgbClr val="2A00FF"/>
                </a:solidFill>
                <a:latin typeface="Menlo" panose="020B0609030804020204" pitchFamily="49" charset="0"/>
              </a:rPr>
              <a:t>"Welcome to"</a:t>
            </a:r>
            <a:r>
              <a:rPr lang="en" altLang="zh-CN" dirty="0">
                <a:solidFill>
                  <a:srgbClr val="000000"/>
                </a:solidFill>
                <a:latin typeface="Menlo" panose="020B0609030804020204" pitchFamily="49" charset="0"/>
              </a:rPr>
              <a:t>, </a:t>
            </a:r>
          </a:p>
          <a:p>
            <a:r>
              <a:rPr lang="zh-CN" altLang="en-US" dirty="0">
                <a:solidFill>
                  <a:srgbClr val="000000"/>
                </a:solidFill>
                <a:latin typeface="Menlo" panose="020B0609030804020204" pitchFamily="49" charset="0"/>
              </a:rPr>
              <a:t>                     </a:t>
            </a:r>
            <a:r>
              <a:rPr lang="en" altLang="zh-CN" dirty="0">
                <a:solidFill>
                  <a:srgbClr val="2A00FF"/>
                </a:solidFill>
                <a:latin typeface="Menlo" panose="020B0609030804020204" pitchFamily="49" charset="0"/>
              </a:rPr>
              <a:t>"Java Programming!"</a:t>
            </a:r>
            <a:r>
              <a:rPr lang="en" altLang="zh-CN" dirty="0">
                <a:solidFill>
                  <a:srgbClr val="000000"/>
                </a:solidFill>
                <a:latin typeface="Menlo" panose="020B0609030804020204" pitchFamily="49" charset="0"/>
              </a:rPr>
              <a:t>);</a:t>
            </a:r>
            <a:endParaRPr lang="en" altLang="zh-CN" dirty="0">
              <a:solidFill>
                <a:srgbClr val="2A00FF"/>
              </a:solidFill>
              <a:effectLst/>
              <a:latin typeface="Menlo" panose="020B0609030804020204" pitchFamily="49" charset="0"/>
            </a:endParaRPr>
          </a:p>
        </p:txBody>
      </p:sp>
      <p:sp>
        <p:nvSpPr>
          <p:cNvPr id="10" name="矩形 9">
            <a:extLst>
              <a:ext uri="{FF2B5EF4-FFF2-40B4-BE49-F238E27FC236}">
                <a16:creationId xmlns:a16="http://schemas.microsoft.com/office/drawing/2014/main" id="{83B1276E-C317-6147-9C28-C83B183CB18A}"/>
              </a:ext>
            </a:extLst>
          </p:cNvPr>
          <p:cNvSpPr/>
          <p:nvPr/>
        </p:nvSpPr>
        <p:spPr>
          <a:xfrm>
            <a:off x="532135" y="5154970"/>
            <a:ext cx="7344816" cy="1289905"/>
          </a:xfrm>
          <a:prstGeom prst="rect">
            <a:avLst/>
          </a:prstGeom>
        </p:spPr>
        <p:txBody>
          <a:bodyPr wrap="square">
            <a:spAutoFit/>
          </a:bodyPr>
          <a:lstStyle/>
          <a:p>
            <a:pPr>
              <a:lnSpc>
                <a:spcPct val="150000"/>
              </a:lnSpc>
            </a:pPr>
            <a:r>
              <a:rPr lang="zh-CN" altLang="en-US" dirty="0">
                <a:solidFill>
                  <a:srgbClr val="4D4D4D"/>
                </a:solidFill>
                <a:latin typeface="Microsoft YaHei" panose="020B0503020204020204" pitchFamily="34" charset="-122"/>
                <a:ea typeface="Microsoft YaHei" panose="020B0503020204020204" pitchFamily="34" charset="-122"/>
              </a:rPr>
              <a:t>因为操作系统的不同，换行符表示字符也不同：</a:t>
            </a:r>
            <a:br>
              <a:rPr lang="zh-CN" altLang="en-US" dirty="0"/>
            </a:br>
            <a:r>
              <a:rPr lang="en" altLang="zh-CN" dirty="0">
                <a:solidFill>
                  <a:srgbClr val="4D4D4D"/>
                </a:solidFill>
                <a:latin typeface="Microsoft YaHei" panose="020B0503020204020204" pitchFamily="34" charset="-122"/>
                <a:ea typeface="Microsoft YaHei" panose="020B0503020204020204" pitchFamily="34" charset="-122"/>
              </a:rPr>
              <a:t>Mac</a:t>
            </a:r>
            <a:r>
              <a:rPr lang="zh-CN" altLang="en" dirty="0">
                <a:solidFill>
                  <a:srgbClr val="4D4D4D"/>
                </a:solidFill>
                <a:latin typeface="Microsoft YaHei" panose="020B0503020204020204" pitchFamily="34" charset="-122"/>
                <a:ea typeface="Microsoft YaHei" panose="020B0503020204020204" pitchFamily="34" charset="-122"/>
              </a:rPr>
              <a:t>：</a:t>
            </a:r>
            <a:r>
              <a:rPr lang="en" altLang="zh-CN" dirty="0">
                <a:solidFill>
                  <a:srgbClr val="4D4D4D"/>
                </a:solidFill>
                <a:latin typeface="Microsoft YaHei" panose="020B0503020204020204" pitchFamily="34" charset="-122"/>
                <a:ea typeface="Microsoft YaHei" panose="020B0503020204020204" pitchFamily="34" charset="-122"/>
              </a:rPr>
              <a:t>\r</a:t>
            </a:r>
            <a:r>
              <a:rPr lang="zh-CN" altLang="en-US" dirty="0">
                <a:solidFill>
                  <a:srgbClr val="4D4D4D"/>
                </a:solidFill>
                <a:latin typeface="Microsoft YaHei" panose="020B0503020204020204" pitchFamily="34" charset="-122"/>
                <a:ea typeface="Microsoft YaHei" panose="020B0503020204020204" pitchFamily="34" charset="-122"/>
              </a:rPr>
              <a:t>        </a:t>
            </a:r>
            <a:r>
              <a:rPr lang="en" altLang="zh-CN" dirty="0">
                <a:solidFill>
                  <a:srgbClr val="4D4D4D"/>
                </a:solidFill>
                <a:latin typeface="Microsoft YaHei" panose="020B0503020204020204" pitchFamily="34" charset="-122"/>
                <a:ea typeface="Microsoft YaHei" panose="020B0503020204020204" pitchFamily="34" charset="-122"/>
              </a:rPr>
              <a:t>Unix/Linux</a:t>
            </a:r>
            <a:r>
              <a:rPr lang="zh-CN" altLang="en" dirty="0">
                <a:solidFill>
                  <a:srgbClr val="4D4D4D"/>
                </a:solidFill>
                <a:latin typeface="Microsoft YaHei" panose="020B0503020204020204" pitchFamily="34" charset="-122"/>
                <a:ea typeface="Microsoft YaHei" panose="020B0503020204020204" pitchFamily="34" charset="-122"/>
              </a:rPr>
              <a:t>：</a:t>
            </a:r>
            <a:r>
              <a:rPr lang="en" altLang="zh-CN" dirty="0">
                <a:solidFill>
                  <a:srgbClr val="4D4D4D"/>
                </a:solidFill>
                <a:latin typeface="Microsoft YaHei" panose="020B0503020204020204" pitchFamily="34" charset="-122"/>
                <a:ea typeface="Microsoft YaHei" panose="020B0503020204020204" pitchFamily="34" charset="-122"/>
              </a:rPr>
              <a:t>\n</a:t>
            </a:r>
            <a:r>
              <a:rPr lang="zh-CN" altLang="en-US" dirty="0">
                <a:solidFill>
                  <a:srgbClr val="4D4D4D"/>
                </a:solidFill>
                <a:latin typeface="Microsoft YaHei" panose="020B0503020204020204" pitchFamily="34" charset="-122"/>
                <a:ea typeface="Microsoft YaHei" panose="020B0503020204020204" pitchFamily="34" charset="-122"/>
              </a:rPr>
              <a:t>         </a:t>
            </a:r>
            <a:r>
              <a:rPr lang="en" altLang="zh-CN" dirty="0">
                <a:solidFill>
                  <a:srgbClr val="4D4D4D"/>
                </a:solidFill>
                <a:latin typeface="Microsoft YaHei" panose="020B0503020204020204" pitchFamily="34" charset="-122"/>
                <a:ea typeface="Microsoft YaHei" panose="020B0503020204020204" pitchFamily="34" charset="-122"/>
              </a:rPr>
              <a:t>Windows</a:t>
            </a:r>
            <a:r>
              <a:rPr lang="zh-CN" altLang="en" dirty="0">
                <a:solidFill>
                  <a:srgbClr val="4D4D4D"/>
                </a:solidFill>
                <a:latin typeface="Microsoft YaHei" panose="020B0503020204020204" pitchFamily="34" charset="-122"/>
                <a:ea typeface="Microsoft YaHei" panose="020B0503020204020204" pitchFamily="34" charset="-122"/>
              </a:rPr>
              <a:t>：</a:t>
            </a:r>
            <a:r>
              <a:rPr lang="en" altLang="zh-CN" dirty="0">
                <a:solidFill>
                  <a:srgbClr val="4D4D4D"/>
                </a:solidFill>
                <a:latin typeface="Microsoft YaHei" panose="020B0503020204020204" pitchFamily="34" charset="-122"/>
                <a:ea typeface="Microsoft YaHei" panose="020B0503020204020204" pitchFamily="34" charset="-122"/>
              </a:rPr>
              <a:t>\r\n</a:t>
            </a:r>
          </a:p>
          <a:p>
            <a:pPr>
              <a:lnSpc>
                <a:spcPct val="150000"/>
              </a:lnSpc>
            </a:pPr>
            <a:r>
              <a:rPr lang="zh-CN" altLang="en-US" dirty="0">
                <a:solidFill>
                  <a:srgbClr val="4D4D4D"/>
                </a:solidFill>
                <a:latin typeface="Microsoft YaHei" panose="020B0503020204020204" pitchFamily="34" charset="-122"/>
                <a:ea typeface="Microsoft YaHei" panose="020B0503020204020204" pitchFamily="34" charset="-122"/>
              </a:rPr>
              <a:t>文件分割符：</a:t>
            </a:r>
            <a:r>
              <a:rPr lang="en" altLang="zh-CN" dirty="0" err="1">
                <a:solidFill>
                  <a:srgbClr val="4D4D4D"/>
                </a:solidFill>
                <a:latin typeface="Microsoft YaHei" panose="020B0503020204020204" pitchFamily="34" charset="-122"/>
                <a:ea typeface="Microsoft YaHei" panose="020B0503020204020204" pitchFamily="34" charset="-122"/>
              </a:rPr>
              <a:t>System.getProperty</a:t>
            </a:r>
            <a:r>
              <a:rPr lang="en" altLang="zh-CN" dirty="0">
                <a:solidFill>
                  <a:srgbClr val="4D4D4D"/>
                </a:solidFill>
                <a:latin typeface="Microsoft YaHei" panose="020B0503020204020204" pitchFamily="34" charset="-122"/>
                <a:ea typeface="Microsoft YaHei" panose="020B0503020204020204" pitchFamily="34" charset="-122"/>
              </a:rPr>
              <a:t>("</a:t>
            </a:r>
            <a:r>
              <a:rPr lang="en" altLang="zh-CN" dirty="0" err="1">
                <a:solidFill>
                  <a:srgbClr val="4D4D4D"/>
                </a:solidFill>
                <a:latin typeface="Microsoft YaHei" panose="020B0503020204020204" pitchFamily="34" charset="-122"/>
                <a:ea typeface="Microsoft YaHei" panose="020B0503020204020204" pitchFamily="34" charset="-122"/>
              </a:rPr>
              <a:t>line.separator</a:t>
            </a:r>
            <a:r>
              <a:rPr lang="en" altLang="zh-CN" dirty="0">
                <a:solidFill>
                  <a:srgbClr val="4D4D4D"/>
                </a:solidFill>
                <a:latin typeface="Microsoft YaHei" panose="020B0503020204020204" pitchFamily="34" charset="-122"/>
                <a:ea typeface="Microsoft YaHei" panose="020B0503020204020204" pitchFamily="34" charset="-122"/>
              </a:rPr>
              <a:t>")</a:t>
            </a:r>
            <a:endParaRPr lang="zh-CN" altLang="en-US" dirty="0">
              <a:solidFill>
                <a:srgbClr val="4D4D4D"/>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242342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6F4E7D85-7968-504C-80EE-160CCD6355D9}"/>
              </a:ext>
            </a:extLst>
          </p:cNvPr>
          <p:cNvSpPr/>
          <p:nvPr/>
        </p:nvSpPr>
        <p:spPr>
          <a:xfrm>
            <a:off x="0" y="92076"/>
            <a:ext cx="2056973" cy="369332"/>
          </a:xfrm>
          <a:prstGeom prst="rect">
            <a:avLst/>
          </a:prstGeom>
        </p:spPr>
        <p:txBody>
          <a:bodyPr wrap="none">
            <a:spAutoFit/>
          </a:bodyPr>
          <a:lstStyle/>
          <a:p>
            <a:r>
              <a:rPr lang="en-US" altLang="zh-CN" dirty="0">
                <a:solidFill>
                  <a:srgbClr val="FF0066"/>
                </a:solidFill>
                <a:ea typeface="华文琥珀" panose="02010800040101010101" pitchFamily="2" charset="-122"/>
              </a:rPr>
              <a:t>Java</a:t>
            </a:r>
            <a:r>
              <a:rPr lang="zh-CN" altLang="en-US" dirty="0">
                <a:solidFill>
                  <a:srgbClr val="FF0066"/>
                </a:solidFill>
                <a:ea typeface="华文琥珀" panose="02010800040101010101" pitchFamily="2" charset="-122"/>
              </a:rPr>
              <a:t>常用转义字符</a:t>
            </a:r>
            <a:endParaRPr lang="zh-CN" altLang="en-US" dirty="0"/>
          </a:p>
        </p:txBody>
      </p:sp>
      <p:pic>
        <p:nvPicPr>
          <p:cNvPr id="7" name="图片 6">
            <a:extLst>
              <a:ext uri="{FF2B5EF4-FFF2-40B4-BE49-F238E27FC236}">
                <a16:creationId xmlns:a16="http://schemas.microsoft.com/office/drawing/2014/main" id="{76876C3A-51FB-1D42-9829-03195439E7F1}"/>
              </a:ext>
            </a:extLst>
          </p:cNvPr>
          <p:cNvPicPr>
            <a:picLocks noChangeAspect="1"/>
          </p:cNvPicPr>
          <p:nvPr/>
        </p:nvPicPr>
        <p:blipFill>
          <a:blip r:embed="rId2"/>
          <a:stretch>
            <a:fillRect/>
          </a:stretch>
        </p:blipFill>
        <p:spPr>
          <a:xfrm>
            <a:off x="1475656" y="386226"/>
            <a:ext cx="6336704" cy="6227072"/>
          </a:xfrm>
          <a:prstGeom prst="rect">
            <a:avLst/>
          </a:prstGeom>
        </p:spPr>
      </p:pic>
    </p:spTree>
    <p:extLst>
      <p:ext uri="{BB962C8B-B14F-4D97-AF65-F5344CB8AC3E}">
        <p14:creationId xmlns:p14="http://schemas.microsoft.com/office/powerpoint/2010/main" val="24450863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F2EA9F8-BF69-2C40-AB8F-86145875A828}"/>
              </a:ext>
            </a:extLst>
          </p:cNvPr>
          <p:cNvSpPr/>
          <p:nvPr/>
        </p:nvSpPr>
        <p:spPr>
          <a:xfrm>
            <a:off x="251520" y="908720"/>
            <a:ext cx="8712968" cy="4770537"/>
          </a:xfrm>
          <a:prstGeom prst="rect">
            <a:avLst/>
          </a:prstGeom>
          <a:solidFill>
            <a:schemeClr val="bg2">
              <a:lumMod val="20000"/>
              <a:lumOff val="80000"/>
            </a:schemeClr>
          </a:solidFill>
        </p:spPr>
        <p:txBody>
          <a:bodyPr wrap="square">
            <a:spAutoFit/>
          </a:bodyPr>
          <a:lstStyle/>
          <a:p>
            <a:r>
              <a:rPr lang="en" altLang="zh-CN" sz="1600" dirty="0">
                <a:solidFill>
                  <a:srgbClr val="3F7F5F"/>
                </a:solidFill>
                <a:latin typeface="Menlo" panose="020B0609030804020204" pitchFamily="49" charset="0"/>
              </a:rPr>
              <a:t>// Fig. 2.7: </a:t>
            </a:r>
            <a:r>
              <a:rPr lang="en" altLang="zh-CN" sz="1600" dirty="0" err="1">
                <a:solidFill>
                  <a:srgbClr val="3F7F5F"/>
                </a:solidFill>
                <a:latin typeface="Menlo" panose="020B0609030804020204" pitchFamily="49" charset="0"/>
              </a:rPr>
              <a:t>Addition.java</a:t>
            </a:r>
            <a:endParaRPr lang="en" altLang="zh-CN" sz="1600" dirty="0">
              <a:solidFill>
                <a:srgbClr val="3F7F5F"/>
              </a:solidFill>
              <a:latin typeface="Menlo" panose="020B0609030804020204" pitchFamily="49" charset="0"/>
            </a:endParaRPr>
          </a:p>
          <a:p>
            <a:r>
              <a:rPr lang="en" altLang="zh-CN" sz="1600" dirty="0">
                <a:solidFill>
                  <a:srgbClr val="3F7F5F"/>
                </a:solidFill>
                <a:latin typeface="Menlo" panose="020B0609030804020204" pitchFamily="49" charset="0"/>
              </a:rPr>
              <a:t>// Addition program that displays the sum of two numbers.</a:t>
            </a:r>
          </a:p>
          <a:p>
            <a:r>
              <a:rPr lang="en" altLang="zh-CN" sz="1600" dirty="0">
                <a:solidFill>
                  <a:srgbClr val="3F7F5F"/>
                </a:solidFill>
                <a:latin typeface="Menlo" panose="020B0609030804020204" pitchFamily="49" charset="0"/>
              </a:rPr>
              <a:t>//import </a:t>
            </a:r>
            <a:r>
              <a:rPr lang="en" altLang="zh-CN" sz="1600" dirty="0" err="1">
                <a:solidFill>
                  <a:srgbClr val="3F7F5F"/>
                </a:solidFill>
                <a:latin typeface="Menlo" panose="020B0609030804020204" pitchFamily="49" charset="0"/>
              </a:rPr>
              <a:t>java.util.Scanner</a:t>
            </a:r>
            <a:r>
              <a:rPr lang="en" altLang="zh-CN" sz="1600" dirty="0">
                <a:solidFill>
                  <a:srgbClr val="3F7F5F"/>
                </a:solidFill>
                <a:latin typeface="Menlo" panose="020B0609030804020204" pitchFamily="49" charset="0"/>
              </a:rPr>
              <a:t>; program uses class Scanner</a:t>
            </a:r>
          </a:p>
          <a:p>
            <a:r>
              <a:rPr lang="en" altLang="zh-CN" sz="1600" b="1" dirty="0">
                <a:solidFill>
                  <a:srgbClr val="7F0055"/>
                </a:solidFill>
                <a:latin typeface="Menlo" panose="020B0609030804020204" pitchFamily="49" charset="0"/>
              </a:rPr>
              <a:t>import</a:t>
            </a:r>
            <a:r>
              <a:rPr lang="en" altLang="zh-CN" sz="1600" dirty="0"/>
              <a:t> </a:t>
            </a:r>
            <a:r>
              <a:rPr lang="en" altLang="zh-CN" sz="1600" dirty="0" err="1">
                <a:latin typeface="Menlo" panose="020B0609030804020204" pitchFamily="49" charset="0"/>
              </a:rPr>
              <a:t>java.util.Scanner</a:t>
            </a:r>
            <a:r>
              <a:rPr lang="en" altLang="zh-CN" sz="1600" dirty="0">
                <a:latin typeface="Menlo" panose="020B0609030804020204" pitchFamily="49" charset="0"/>
              </a:rPr>
              <a:t>;</a:t>
            </a:r>
          </a:p>
          <a:p>
            <a:endParaRPr lang="en" altLang="zh-CN" sz="1600" dirty="0">
              <a:solidFill>
                <a:srgbClr val="3F7F5F"/>
              </a:solidFill>
              <a:latin typeface="Menlo" panose="020B0609030804020204" pitchFamily="49" charset="0"/>
            </a:endParaRPr>
          </a:p>
          <a:p>
            <a:r>
              <a:rPr lang="en" altLang="zh-CN" sz="1600" b="1" dirty="0">
                <a:solidFill>
                  <a:srgbClr val="7F0055"/>
                </a:solidFill>
                <a:latin typeface="Menlo" panose="020B0609030804020204" pitchFamily="49" charset="0"/>
              </a:rPr>
              <a:t>public</a:t>
            </a:r>
            <a:r>
              <a:rPr lang="en" altLang="zh-CN" sz="1600" dirty="0">
                <a:latin typeface="Menlo" panose="020B0609030804020204" pitchFamily="49" charset="0"/>
              </a:rPr>
              <a:t> </a:t>
            </a:r>
            <a:r>
              <a:rPr lang="en" altLang="zh-CN" sz="1600" b="1" dirty="0">
                <a:solidFill>
                  <a:srgbClr val="7F0055"/>
                </a:solidFill>
                <a:latin typeface="Menlo" panose="020B0609030804020204" pitchFamily="49" charset="0"/>
              </a:rPr>
              <a:t>class</a:t>
            </a:r>
            <a:r>
              <a:rPr lang="en" altLang="zh-CN" sz="1600" dirty="0">
                <a:latin typeface="Menlo" panose="020B0609030804020204" pitchFamily="49" charset="0"/>
              </a:rPr>
              <a:t> Addition {</a:t>
            </a:r>
          </a:p>
          <a:p>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main method begins execution of Java application</a:t>
            </a:r>
          </a:p>
          <a:p>
            <a:r>
              <a:rPr lang="en" altLang="zh-CN" sz="1600" dirty="0">
                <a:latin typeface="Menlo" panose="020B0609030804020204" pitchFamily="49" charset="0"/>
              </a:rPr>
              <a:t>   </a:t>
            </a:r>
            <a:r>
              <a:rPr lang="en" altLang="zh-CN" sz="1600" b="1" dirty="0">
                <a:solidFill>
                  <a:srgbClr val="7F0055"/>
                </a:solidFill>
                <a:latin typeface="Menlo" panose="020B0609030804020204" pitchFamily="49" charset="0"/>
              </a:rPr>
              <a:t>public</a:t>
            </a:r>
            <a:r>
              <a:rPr lang="en" altLang="zh-CN" sz="1600" dirty="0">
                <a:latin typeface="Menlo" panose="020B0609030804020204" pitchFamily="49" charset="0"/>
              </a:rPr>
              <a:t> </a:t>
            </a:r>
            <a:r>
              <a:rPr lang="en" altLang="zh-CN" sz="1600" b="1" dirty="0">
                <a:solidFill>
                  <a:srgbClr val="7F0055"/>
                </a:solidFill>
                <a:latin typeface="Menlo" panose="020B0609030804020204" pitchFamily="49" charset="0"/>
              </a:rPr>
              <a:t>static</a:t>
            </a:r>
            <a:r>
              <a:rPr lang="en" altLang="zh-CN" sz="1600" dirty="0">
                <a:latin typeface="Menlo" panose="020B0609030804020204" pitchFamily="49" charset="0"/>
              </a:rPr>
              <a:t> </a:t>
            </a:r>
            <a:r>
              <a:rPr lang="en" altLang="zh-CN" sz="1600" b="1" dirty="0">
                <a:solidFill>
                  <a:srgbClr val="7F0055"/>
                </a:solidFill>
                <a:latin typeface="Menlo" panose="020B0609030804020204" pitchFamily="49" charset="0"/>
              </a:rPr>
              <a:t>void</a:t>
            </a:r>
            <a:r>
              <a:rPr lang="en" altLang="zh-CN" sz="1600" dirty="0">
                <a:latin typeface="Menlo" panose="020B0609030804020204" pitchFamily="49" charset="0"/>
              </a:rPr>
              <a:t> main(String[] </a:t>
            </a:r>
            <a:r>
              <a:rPr lang="en" altLang="zh-CN" sz="1600" dirty="0" err="1">
                <a:solidFill>
                  <a:srgbClr val="6A3E3E"/>
                </a:solidFill>
                <a:latin typeface="Menlo" panose="020B0609030804020204" pitchFamily="49" charset="0"/>
              </a:rPr>
              <a:t>args</a:t>
            </a:r>
            <a:r>
              <a:rPr lang="en" altLang="zh-CN" sz="1600" dirty="0">
                <a:latin typeface="Menlo" panose="020B0609030804020204" pitchFamily="49" charset="0"/>
              </a:rPr>
              <a:t>) {</a:t>
            </a:r>
          </a:p>
          <a:p>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create a Scanner to obtain input from the command window</a:t>
            </a:r>
          </a:p>
          <a:p>
            <a:r>
              <a:rPr lang="en" altLang="zh-CN" sz="1600" b="1" dirty="0">
                <a:latin typeface="Menlo" panose="020B0609030804020204" pitchFamily="49" charset="0"/>
              </a:rPr>
              <a:t>      Scanner </a:t>
            </a:r>
            <a:r>
              <a:rPr lang="en" altLang="zh-CN" sz="1600" b="1" u="sng" dirty="0">
                <a:solidFill>
                  <a:srgbClr val="6A3E3E"/>
                </a:solidFill>
                <a:latin typeface="Menlo" panose="020B0609030804020204" pitchFamily="49" charset="0"/>
              </a:rPr>
              <a:t>input</a:t>
            </a:r>
            <a:r>
              <a:rPr lang="en" altLang="zh-CN" sz="1600" b="1" dirty="0">
                <a:latin typeface="Menlo" panose="020B0609030804020204" pitchFamily="49" charset="0"/>
              </a:rPr>
              <a:t> = </a:t>
            </a:r>
            <a:r>
              <a:rPr lang="en" altLang="zh-CN" sz="1600" b="1" dirty="0">
                <a:solidFill>
                  <a:srgbClr val="7F0055"/>
                </a:solidFill>
                <a:latin typeface="Menlo" panose="020B0609030804020204" pitchFamily="49" charset="0"/>
              </a:rPr>
              <a:t>new</a:t>
            </a:r>
            <a:r>
              <a:rPr lang="en" altLang="zh-CN" sz="1600" b="1" dirty="0">
                <a:latin typeface="Menlo" panose="020B0609030804020204" pitchFamily="49" charset="0"/>
              </a:rPr>
              <a:t> Scanner(</a:t>
            </a:r>
            <a:r>
              <a:rPr lang="en" altLang="zh-CN" sz="1600" b="1" dirty="0" err="1">
                <a:latin typeface="Menlo" panose="020B0609030804020204" pitchFamily="49" charset="0"/>
              </a:rPr>
              <a:t>System.</a:t>
            </a:r>
            <a:r>
              <a:rPr lang="en" altLang="zh-CN" sz="1600" b="1" i="1" dirty="0" err="1">
                <a:solidFill>
                  <a:srgbClr val="0000C0"/>
                </a:solidFill>
                <a:latin typeface="Menlo" panose="020B0609030804020204" pitchFamily="49" charset="0"/>
              </a:rPr>
              <a:t>in</a:t>
            </a:r>
            <a:r>
              <a:rPr lang="en" altLang="zh-CN" sz="1600" b="1" dirty="0">
                <a:latin typeface="Menlo" panose="020B0609030804020204" pitchFamily="49" charset="0"/>
              </a:rPr>
              <a:t>);</a:t>
            </a:r>
          </a:p>
          <a:p>
            <a:r>
              <a:rPr lang="en" altLang="zh-CN" sz="1600" dirty="0">
                <a:latin typeface="Menlo" panose="020B0609030804020204" pitchFamily="49" charset="0"/>
              </a:rPr>
              <a:t>      </a:t>
            </a:r>
            <a:r>
              <a:rPr lang="en" altLang="zh-CN" sz="1600" dirty="0" err="1">
                <a:latin typeface="Menlo" panose="020B0609030804020204" pitchFamily="49" charset="0"/>
              </a:rPr>
              <a:t>System.</a:t>
            </a:r>
            <a:r>
              <a:rPr lang="en" altLang="zh-CN" sz="1600" b="1" i="1" dirty="0" err="1">
                <a:solidFill>
                  <a:srgbClr val="0000C0"/>
                </a:solidFill>
                <a:latin typeface="Menlo" panose="020B0609030804020204" pitchFamily="49" charset="0"/>
              </a:rPr>
              <a:t>out</a:t>
            </a:r>
            <a:r>
              <a:rPr lang="en" altLang="zh-CN" sz="1600" dirty="0" err="1">
                <a:latin typeface="Menlo" panose="020B0609030804020204" pitchFamily="49" charset="0"/>
              </a:rPr>
              <a:t>.print</a:t>
            </a:r>
            <a:r>
              <a:rPr lang="en" altLang="zh-CN" sz="1600" dirty="0">
                <a:latin typeface="Menlo" panose="020B0609030804020204" pitchFamily="49" charset="0"/>
              </a:rPr>
              <a:t>(</a:t>
            </a:r>
            <a:r>
              <a:rPr lang="en" altLang="zh-CN" sz="1600" dirty="0">
                <a:solidFill>
                  <a:srgbClr val="2A00FF"/>
                </a:solidFill>
                <a:latin typeface="Menlo" panose="020B0609030804020204" pitchFamily="49" charset="0"/>
              </a:rPr>
              <a:t>"Enter first integer: "</a:t>
            </a:r>
            <a:r>
              <a:rPr lang="en" altLang="zh-CN" sz="1600" dirty="0">
                <a:latin typeface="Menlo" panose="020B0609030804020204" pitchFamily="49" charset="0"/>
              </a:rPr>
              <a:t>); </a:t>
            </a:r>
            <a:r>
              <a:rPr lang="en" altLang="zh-CN" sz="1600" dirty="0">
                <a:solidFill>
                  <a:srgbClr val="3F7F5F"/>
                </a:solidFill>
                <a:latin typeface="Menlo" panose="020B0609030804020204" pitchFamily="49" charset="0"/>
              </a:rPr>
              <a:t>// prompt </a:t>
            </a:r>
            <a:endParaRPr lang="en" altLang="zh-CN" sz="1600" dirty="0">
              <a:latin typeface="Menlo" panose="020B0609030804020204" pitchFamily="49" charset="0"/>
            </a:endParaRPr>
          </a:p>
          <a:p>
            <a:r>
              <a:rPr lang="en" altLang="zh-CN" sz="1600" dirty="0">
                <a:solidFill>
                  <a:srgbClr val="000000"/>
                </a:solidFill>
                <a:latin typeface="Menlo" panose="020B0609030804020204" pitchFamily="49" charset="0"/>
              </a:rPr>
              <a:t>      </a:t>
            </a:r>
            <a:r>
              <a:rPr lang="en" altLang="zh-CN" sz="1600" b="1" dirty="0" err="1">
                <a:solidFill>
                  <a:srgbClr val="7F0055"/>
                </a:solidFill>
                <a:latin typeface="Menlo" panose="020B0609030804020204" pitchFamily="49" charset="0"/>
              </a:rPr>
              <a:t>int</a:t>
            </a:r>
            <a:r>
              <a:rPr lang="en" altLang="zh-CN" sz="1600" dirty="0">
                <a:solidFill>
                  <a:srgbClr val="000000"/>
                </a:solidFill>
                <a:latin typeface="Menlo" panose="020B0609030804020204" pitchFamily="49" charset="0"/>
              </a:rPr>
              <a:t> </a:t>
            </a:r>
            <a:r>
              <a:rPr lang="en" altLang="zh-CN" sz="1600" dirty="0">
                <a:solidFill>
                  <a:srgbClr val="6A3E3E"/>
                </a:solidFill>
                <a:latin typeface="Menlo" panose="020B0609030804020204" pitchFamily="49" charset="0"/>
              </a:rPr>
              <a:t>number1</a:t>
            </a:r>
            <a:r>
              <a:rPr lang="en" altLang="zh-CN" sz="1600" dirty="0">
                <a:solidFill>
                  <a:srgbClr val="000000"/>
                </a:solidFill>
                <a:latin typeface="Menlo" panose="020B0609030804020204" pitchFamily="49" charset="0"/>
              </a:rPr>
              <a:t> = </a:t>
            </a:r>
            <a:r>
              <a:rPr lang="en" altLang="zh-CN" sz="1600" dirty="0" err="1">
                <a:solidFill>
                  <a:srgbClr val="6A3E3E"/>
                </a:solidFill>
                <a:latin typeface="Menlo" panose="020B0609030804020204" pitchFamily="49" charset="0"/>
              </a:rPr>
              <a:t>input</a:t>
            </a:r>
            <a:r>
              <a:rPr lang="en" altLang="zh-CN" sz="1600" dirty="0" err="1">
                <a:solidFill>
                  <a:srgbClr val="000000"/>
                </a:solidFill>
                <a:latin typeface="Menlo" panose="020B0609030804020204" pitchFamily="49" charset="0"/>
              </a:rPr>
              <a:t>.nextInt</a:t>
            </a:r>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read first number from user</a:t>
            </a:r>
            <a:endParaRPr lang="en" altLang="zh-CN" sz="1600" dirty="0">
              <a:latin typeface="Menlo" panose="020B0609030804020204" pitchFamily="49" charset="0"/>
            </a:endParaRPr>
          </a:p>
          <a:p>
            <a:r>
              <a:rPr lang="en" altLang="zh-CN" sz="1600" dirty="0">
                <a:solidFill>
                  <a:srgbClr val="000000"/>
                </a:solidFill>
                <a:latin typeface="Menlo" panose="020B0609030804020204" pitchFamily="49" charset="0"/>
              </a:rPr>
              <a:t>      </a:t>
            </a:r>
            <a:r>
              <a:rPr lang="en" altLang="zh-CN" sz="1600" dirty="0" err="1">
                <a:solidFill>
                  <a:srgbClr val="000000"/>
                </a:solidFill>
                <a:latin typeface="Menlo" panose="020B0609030804020204" pitchFamily="49" charset="0"/>
              </a:rPr>
              <a:t>System.</a:t>
            </a:r>
            <a:r>
              <a:rPr lang="en" altLang="zh-CN" sz="1600" b="1" i="1" dirty="0" err="1">
                <a:solidFill>
                  <a:srgbClr val="0000C0"/>
                </a:solidFill>
                <a:latin typeface="Menlo" panose="020B0609030804020204" pitchFamily="49" charset="0"/>
              </a:rPr>
              <a:t>out</a:t>
            </a:r>
            <a:r>
              <a:rPr lang="en" altLang="zh-CN" sz="1600" dirty="0" err="1">
                <a:solidFill>
                  <a:srgbClr val="000000"/>
                </a:solidFill>
                <a:latin typeface="Menlo" panose="020B0609030804020204" pitchFamily="49" charset="0"/>
              </a:rPr>
              <a:t>.print</a:t>
            </a:r>
            <a:r>
              <a:rPr lang="en" altLang="zh-CN" sz="1600" dirty="0">
                <a:solidFill>
                  <a:srgbClr val="000000"/>
                </a:solidFill>
                <a:latin typeface="Menlo" panose="020B0609030804020204" pitchFamily="49" charset="0"/>
              </a:rPr>
              <a:t>(</a:t>
            </a:r>
            <a:r>
              <a:rPr lang="en" altLang="zh-CN" sz="1600" dirty="0">
                <a:solidFill>
                  <a:srgbClr val="2A00FF"/>
                </a:solidFill>
                <a:latin typeface="Menlo" panose="020B0609030804020204" pitchFamily="49" charset="0"/>
              </a:rPr>
              <a:t>"Enter second integer: "</a:t>
            </a:r>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prompt </a:t>
            </a:r>
            <a:endParaRPr lang="en" altLang="zh-CN" sz="1600" dirty="0">
              <a:solidFill>
                <a:srgbClr val="2A00FF"/>
              </a:solidFill>
              <a:latin typeface="Menlo" panose="020B0609030804020204" pitchFamily="49" charset="0"/>
            </a:endParaRPr>
          </a:p>
          <a:p>
            <a:r>
              <a:rPr lang="en" altLang="zh-CN" sz="1600" dirty="0">
                <a:solidFill>
                  <a:srgbClr val="000000"/>
                </a:solidFill>
                <a:latin typeface="Menlo" panose="020B0609030804020204" pitchFamily="49" charset="0"/>
              </a:rPr>
              <a:t>      </a:t>
            </a:r>
            <a:r>
              <a:rPr lang="en" altLang="zh-CN" sz="1600" b="1" dirty="0" err="1">
                <a:solidFill>
                  <a:srgbClr val="7F0055"/>
                </a:solidFill>
                <a:latin typeface="Menlo" panose="020B0609030804020204" pitchFamily="49" charset="0"/>
              </a:rPr>
              <a:t>int</a:t>
            </a:r>
            <a:r>
              <a:rPr lang="en" altLang="zh-CN" sz="1600" dirty="0">
                <a:solidFill>
                  <a:srgbClr val="000000"/>
                </a:solidFill>
                <a:latin typeface="Menlo" panose="020B0609030804020204" pitchFamily="49" charset="0"/>
              </a:rPr>
              <a:t> </a:t>
            </a:r>
            <a:r>
              <a:rPr lang="en" altLang="zh-CN" sz="1600" dirty="0">
                <a:solidFill>
                  <a:srgbClr val="6A3E3E"/>
                </a:solidFill>
                <a:latin typeface="Menlo" panose="020B0609030804020204" pitchFamily="49" charset="0"/>
              </a:rPr>
              <a:t>number2</a:t>
            </a:r>
            <a:r>
              <a:rPr lang="en" altLang="zh-CN" sz="1600" dirty="0">
                <a:solidFill>
                  <a:srgbClr val="000000"/>
                </a:solidFill>
                <a:latin typeface="Menlo" panose="020B0609030804020204" pitchFamily="49" charset="0"/>
              </a:rPr>
              <a:t> = </a:t>
            </a:r>
            <a:r>
              <a:rPr lang="en" altLang="zh-CN" sz="1600" dirty="0" err="1">
                <a:solidFill>
                  <a:srgbClr val="6A3E3E"/>
                </a:solidFill>
                <a:latin typeface="Menlo" panose="020B0609030804020204" pitchFamily="49" charset="0"/>
              </a:rPr>
              <a:t>input</a:t>
            </a:r>
            <a:r>
              <a:rPr lang="en" altLang="zh-CN" sz="1600" dirty="0" err="1">
                <a:solidFill>
                  <a:srgbClr val="000000"/>
                </a:solidFill>
                <a:latin typeface="Menlo" panose="020B0609030804020204" pitchFamily="49" charset="0"/>
              </a:rPr>
              <a:t>.nextInt</a:t>
            </a:r>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read second number from user</a:t>
            </a:r>
          </a:p>
          <a:p>
            <a:r>
              <a:rPr lang="zh-CN" altLang="en-US" sz="1600" dirty="0">
                <a:solidFill>
                  <a:srgbClr val="3F7F5F"/>
                </a:solidFill>
                <a:latin typeface="Menlo" panose="020B0609030804020204" pitchFamily="49" charset="0"/>
              </a:rPr>
              <a:t>  </a:t>
            </a:r>
            <a:r>
              <a:rPr lang="en" altLang="zh-CN" sz="1600" dirty="0">
                <a:solidFill>
                  <a:srgbClr val="000000"/>
                </a:solidFill>
                <a:latin typeface="Menlo" panose="020B0609030804020204" pitchFamily="49" charset="0"/>
              </a:rPr>
              <a:t>    </a:t>
            </a:r>
            <a:r>
              <a:rPr lang="en" altLang="zh-CN" sz="1600" b="1" dirty="0" err="1">
                <a:solidFill>
                  <a:srgbClr val="7F0055"/>
                </a:solidFill>
                <a:latin typeface="Menlo" panose="020B0609030804020204" pitchFamily="49" charset="0"/>
              </a:rPr>
              <a:t>int</a:t>
            </a:r>
            <a:r>
              <a:rPr lang="en" altLang="zh-CN" sz="1600" dirty="0">
                <a:solidFill>
                  <a:srgbClr val="000000"/>
                </a:solidFill>
                <a:latin typeface="Menlo" panose="020B0609030804020204" pitchFamily="49" charset="0"/>
              </a:rPr>
              <a:t> </a:t>
            </a:r>
            <a:r>
              <a:rPr lang="en" altLang="zh-CN" sz="1600" dirty="0">
                <a:solidFill>
                  <a:srgbClr val="6A3E3E"/>
                </a:solidFill>
                <a:latin typeface="Menlo" panose="020B0609030804020204" pitchFamily="49" charset="0"/>
              </a:rPr>
              <a:t>sum</a:t>
            </a:r>
            <a:r>
              <a:rPr lang="en" altLang="zh-CN" sz="1600" dirty="0">
                <a:solidFill>
                  <a:srgbClr val="000000"/>
                </a:solidFill>
                <a:latin typeface="Menlo" panose="020B0609030804020204" pitchFamily="49" charset="0"/>
              </a:rPr>
              <a:t> = </a:t>
            </a:r>
            <a:r>
              <a:rPr lang="en" altLang="zh-CN" sz="1600" dirty="0">
                <a:solidFill>
                  <a:srgbClr val="6A3E3E"/>
                </a:solidFill>
                <a:latin typeface="Menlo" panose="020B0609030804020204" pitchFamily="49" charset="0"/>
              </a:rPr>
              <a:t>number1</a:t>
            </a:r>
            <a:r>
              <a:rPr lang="en" altLang="zh-CN" sz="1600" dirty="0">
                <a:solidFill>
                  <a:srgbClr val="000000"/>
                </a:solidFill>
                <a:latin typeface="Menlo" panose="020B0609030804020204" pitchFamily="49" charset="0"/>
              </a:rPr>
              <a:t> + </a:t>
            </a:r>
            <a:r>
              <a:rPr lang="en" altLang="zh-CN" sz="1600" dirty="0">
                <a:solidFill>
                  <a:srgbClr val="6A3E3E"/>
                </a:solidFill>
                <a:latin typeface="Menlo" panose="020B0609030804020204" pitchFamily="49" charset="0"/>
              </a:rPr>
              <a:t>number2</a:t>
            </a:r>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add numbers, then store total in sum</a:t>
            </a:r>
            <a:endParaRPr lang="en" altLang="zh-CN" sz="1600" dirty="0">
              <a:latin typeface="Menlo" panose="020B0609030804020204" pitchFamily="49" charset="0"/>
            </a:endParaRPr>
          </a:p>
          <a:p>
            <a:r>
              <a:rPr lang="en" altLang="zh-CN" sz="1600" dirty="0">
                <a:latin typeface="Menlo" panose="020B0609030804020204" pitchFamily="49" charset="0"/>
              </a:rPr>
              <a:t>      </a:t>
            </a:r>
            <a:r>
              <a:rPr lang="en" altLang="zh-CN" sz="1600" dirty="0" err="1">
                <a:latin typeface="Menlo" panose="020B0609030804020204" pitchFamily="49" charset="0"/>
              </a:rPr>
              <a:t>System.</a:t>
            </a:r>
            <a:r>
              <a:rPr lang="en" altLang="zh-CN" sz="1600" b="1" i="1" dirty="0" err="1">
                <a:solidFill>
                  <a:srgbClr val="0000C0"/>
                </a:solidFill>
                <a:latin typeface="Menlo" panose="020B0609030804020204" pitchFamily="49" charset="0"/>
              </a:rPr>
              <a:t>out</a:t>
            </a:r>
            <a:r>
              <a:rPr lang="en" altLang="zh-CN" sz="1600" dirty="0" err="1">
                <a:latin typeface="Menlo" panose="020B0609030804020204" pitchFamily="49" charset="0"/>
              </a:rPr>
              <a:t>.printf</a:t>
            </a:r>
            <a:r>
              <a:rPr lang="en" altLang="zh-CN" sz="1600" dirty="0">
                <a:latin typeface="Menlo" panose="020B0609030804020204" pitchFamily="49" charset="0"/>
              </a:rPr>
              <a:t>(</a:t>
            </a:r>
            <a:r>
              <a:rPr lang="en" altLang="zh-CN" sz="1600" dirty="0">
                <a:solidFill>
                  <a:srgbClr val="2A00FF"/>
                </a:solidFill>
                <a:latin typeface="Menlo" panose="020B0609030804020204" pitchFamily="49" charset="0"/>
              </a:rPr>
              <a:t>"Sum is %</a:t>
            </a:r>
            <a:r>
              <a:rPr lang="en" altLang="zh-CN" sz="1600" dirty="0" err="1">
                <a:solidFill>
                  <a:srgbClr val="2A00FF"/>
                </a:solidFill>
                <a:latin typeface="Menlo" panose="020B0609030804020204" pitchFamily="49" charset="0"/>
              </a:rPr>
              <a:t>d%n</a:t>
            </a:r>
            <a:r>
              <a:rPr lang="en" altLang="zh-CN" sz="1600" dirty="0">
                <a:solidFill>
                  <a:srgbClr val="2A00FF"/>
                </a:solidFill>
                <a:latin typeface="Menlo" panose="020B0609030804020204" pitchFamily="49" charset="0"/>
              </a:rPr>
              <a:t>"</a:t>
            </a:r>
            <a:r>
              <a:rPr lang="en" altLang="zh-CN" sz="1600" dirty="0">
                <a:latin typeface="Menlo" panose="020B0609030804020204" pitchFamily="49" charset="0"/>
              </a:rPr>
              <a:t>, </a:t>
            </a:r>
            <a:r>
              <a:rPr lang="en" altLang="zh-CN" sz="1600" dirty="0">
                <a:solidFill>
                  <a:srgbClr val="6A3E3E"/>
                </a:solidFill>
                <a:latin typeface="Menlo" panose="020B0609030804020204" pitchFamily="49" charset="0"/>
              </a:rPr>
              <a:t>sum</a:t>
            </a:r>
            <a:r>
              <a:rPr lang="en" altLang="zh-CN" sz="1600" dirty="0">
                <a:latin typeface="Menlo" panose="020B0609030804020204" pitchFamily="49" charset="0"/>
              </a:rPr>
              <a:t>); </a:t>
            </a:r>
            <a:r>
              <a:rPr lang="en" altLang="zh-CN" sz="1600" dirty="0">
                <a:solidFill>
                  <a:srgbClr val="3F7F5F"/>
                </a:solidFill>
                <a:latin typeface="Menlo" panose="020B0609030804020204" pitchFamily="49" charset="0"/>
              </a:rPr>
              <a:t>// display sum</a:t>
            </a:r>
            <a:endParaRPr lang="en" altLang="zh-CN" sz="1600" dirty="0">
              <a:latin typeface="Menlo" panose="020B0609030804020204" pitchFamily="49" charset="0"/>
            </a:endParaRPr>
          </a:p>
          <a:p>
            <a:r>
              <a:rPr lang="en" altLang="zh-CN" sz="1600" dirty="0">
                <a:solidFill>
                  <a:srgbClr val="000000"/>
                </a:solidFill>
                <a:latin typeface="Menlo" panose="020B0609030804020204" pitchFamily="49" charset="0"/>
              </a:rPr>
              <a:t>   } </a:t>
            </a:r>
            <a:r>
              <a:rPr lang="en" altLang="zh-CN" sz="1600" dirty="0">
                <a:solidFill>
                  <a:srgbClr val="3F7F5F"/>
                </a:solidFill>
                <a:latin typeface="Menlo" panose="020B0609030804020204" pitchFamily="49" charset="0"/>
              </a:rPr>
              <a:t>// end method main</a:t>
            </a:r>
          </a:p>
          <a:p>
            <a:r>
              <a:rPr lang="en" altLang="zh-CN" sz="1600" dirty="0">
                <a:solidFill>
                  <a:srgbClr val="000000"/>
                </a:solidFill>
                <a:latin typeface="Menlo" panose="020B0609030804020204" pitchFamily="49" charset="0"/>
              </a:rPr>
              <a:t>} </a:t>
            </a:r>
            <a:r>
              <a:rPr lang="en" altLang="zh-CN" sz="1600" dirty="0">
                <a:solidFill>
                  <a:srgbClr val="3F7F5F"/>
                </a:solidFill>
                <a:latin typeface="Menlo" panose="020B0609030804020204" pitchFamily="49" charset="0"/>
              </a:rPr>
              <a:t>// end class Addition</a:t>
            </a:r>
            <a:endParaRPr lang="en" altLang="zh-CN" sz="1600" dirty="0">
              <a:solidFill>
                <a:srgbClr val="3F7F5F"/>
              </a:solidFill>
              <a:effectLst/>
              <a:latin typeface="Menlo" panose="020B0609030804020204" pitchFamily="49" charset="0"/>
            </a:endParaRPr>
          </a:p>
        </p:txBody>
      </p:sp>
      <p:sp>
        <p:nvSpPr>
          <p:cNvPr id="5" name="矩形 4">
            <a:extLst>
              <a:ext uri="{FF2B5EF4-FFF2-40B4-BE49-F238E27FC236}">
                <a16:creationId xmlns:a16="http://schemas.microsoft.com/office/drawing/2014/main" id="{867C02D6-ABB6-7841-BF3E-009158058FE7}"/>
              </a:ext>
            </a:extLst>
          </p:cNvPr>
          <p:cNvSpPr/>
          <p:nvPr/>
        </p:nvSpPr>
        <p:spPr>
          <a:xfrm>
            <a:off x="467544" y="332656"/>
            <a:ext cx="877163" cy="369332"/>
          </a:xfrm>
          <a:prstGeom prst="rect">
            <a:avLst/>
          </a:prstGeom>
        </p:spPr>
        <p:txBody>
          <a:bodyPr wrap="none">
            <a:spAutoFit/>
          </a:bodyPr>
          <a:lstStyle/>
          <a:p>
            <a:r>
              <a:rPr lang="zh-CN" altLang="en-US" dirty="0">
                <a:solidFill>
                  <a:srgbClr val="FF0066"/>
                </a:solidFill>
                <a:ea typeface="华文琥珀" panose="02010800040101010101" pitchFamily="2" charset="-122"/>
              </a:rPr>
              <a:t>输入：</a:t>
            </a:r>
            <a:endParaRPr lang="zh-CN" altLang="en-US" dirty="0"/>
          </a:p>
        </p:txBody>
      </p:sp>
      <p:cxnSp>
        <p:nvCxnSpPr>
          <p:cNvPr id="6" name="直线连接符 5">
            <a:extLst>
              <a:ext uri="{FF2B5EF4-FFF2-40B4-BE49-F238E27FC236}">
                <a16:creationId xmlns:a16="http://schemas.microsoft.com/office/drawing/2014/main" id="{70EA773E-ACFA-BC00-5650-AFBC21083C56}"/>
              </a:ext>
            </a:extLst>
          </p:cNvPr>
          <p:cNvCxnSpPr/>
          <p:nvPr/>
        </p:nvCxnSpPr>
        <p:spPr bwMode="auto">
          <a:xfrm>
            <a:off x="971600" y="3429000"/>
            <a:ext cx="4968552" cy="0"/>
          </a:xfrm>
          <a:prstGeom prst="line">
            <a:avLst/>
          </a:prstGeom>
          <a:solidFill>
            <a:schemeClr val="accent1"/>
          </a:solidFill>
          <a:ln w="38100" cap="flat" cmpd="sng" algn="ctr">
            <a:solidFill>
              <a:srgbClr val="FF0066"/>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直线连接符 6">
            <a:extLst>
              <a:ext uri="{FF2B5EF4-FFF2-40B4-BE49-F238E27FC236}">
                <a16:creationId xmlns:a16="http://schemas.microsoft.com/office/drawing/2014/main" id="{48B3278C-08B0-FF61-D94A-D002FD0779AB}"/>
              </a:ext>
            </a:extLst>
          </p:cNvPr>
          <p:cNvCxnSpPr/>
          <p:nvPr/>
        </p:nvCxnSpPr>
        <p:spPr bwMode="auto">
          <a:xfrm>
            <a:off x="1043608" y="3933056"/>
            <a:ext cx="4968552" cy="0"/>
          </a:xfrm>
          <a:prstGeom prst="line">
            <a:avLst/>
          </a:prstGeom>
          <a:solidFill>
            <a:schemeClr val="accent1"/>
          </a:solidFill>
          <a:ln w="38100" cap="flat" cmpd="sng" algn="ctr">
            <a:solidFill>
              <a:srgbClr val="FF0066"/>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180477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内容占位符 3">
            <a:extLst>
              <a:ext uri="{FF2B5EF4-FFF2-40B4-BE49-F238E27FC236}">
                <a16:creationId xmlns:a16="http://schemas.microsoft.com/office/drawing/2014/main" id="{7FDA7671-E35B-4DCC-8EA5-0FB96FB284E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250825" y="23813"/>
            <a:ext cx="8229600" cy="4125912"/>
          </a:xfrm>
        </p:spPr>
      </p:pic>
      <p:sp>
        <p:nvSpPr>
          <p:cNvPr id="2" name="矩形 1">
            <a:extLst>
              <a:ext uri="{FF2B5EF4-FFF2-40B4-BE49-F238E27FC236}">
                <a16:creationId xmlns:a16="http://schemas.microsoft.com/office/drawing/2014/main" id="{9F6192A3-7850-4441-ACC7-83AB463BF3FD}"/>
              </a:ext>
            </a:extLst>
          </p:cNvPr>
          <p:cNvSpPr/>
          <p:nvPr/>
        </p:nvSpPr>
        <p:spPr bwMode="auto">
          <a:xfrm>
            <a:off x="5004048" y="3645024"/>
            <a:ext cx="3672408" cy="648072"/>
          </a:xfrm>
          <a:prstGeom prst="rect">
            <a:avLst/>
          </a:prstGeom>
          <a:solidFill>
            <a:schemeClr val="bg1"/>
          </a:solidFill>
          <a:ln w="9525" cap="flat" cmpd="sng" algn="ctr">
            <a:no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244" name="文本框 4">
            <a:extLst>
              <a:ext uri="{FF2B5EF4-FFF2-40B4-BE49-F238E27FC236}">
                <a16:creationId xmlns:a16="http://schemas.microsoft.com/office/drawing/2014/main" id="{AD0B0BCD-467F-466A-A1F1-DDC51A303CBE}"/>
              </a:ext>
            </a:extLst>
          </p:cNvPr>
          <p:cNvSpPr txBox="1">
            <a:spLocks noChangeArrowheads="1"/>
          </p:cNvSpPr>
          <p:nvPr/>
        </p:nvSpPr>
        <p:spPr bwMode="auto">
          <a:xfrm>
            <a:off x="171004" y="3789040"/>
            <a:ext cx="8722171"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indent="-342900">
              <a:spcBef>
                <a:spcPct val="0"/>
              </a:spcBef>
              <a:buFont typeface="Wingdings" panose="05000000000000000000" pitchFamily="2" charset="2"/>
              <a:buChar char="Ø"/>
            </a:pPr>
            <a:r>
              <a:rPr lang="en-US" altLang="zh-CN" sz="2000" b="1"/>
              <a:t>C++</a:t>
            </a:r>
            <a:r>
              <a:rPr lang="zh-CN" altLang="en-US" sz="2000" b="1"/>
              <a:t>中没有前端编译器和后端编译器之分</a:t>
            </a:r>
            <a:r>
              <a:rPr lang="zh-CN" altLang="en-US" sz="2000"/>
              <a:t>，其</a:t>
            </a:r>
            <a:r>
              <a:rPr lang="zh-CN" altLang="en-US" sz="2000" b="1" u="sng"/>
              <a:t>有特点的是</a:t>
            </a:r>
            <a:r>
              <a:rPr lang="zh-CN" altLang="en-US" sz="2000"/>
              <a:t>链接器这一块，分为</a:t>
            </a:r>
            <a:r>
              <a:rPr lang="zh-CN" altLang="en-US" sz="2000" b="1"/>
              <a:t>静态链接</a:t>
            </a:r>
            <a:r>
              <a:rPr lang="en-US" altLang="zh-CN" sz="2000"/>
              <a:t>(</a:t>
            </a:r>
            <a:r>
              <a:rPr lang="zh-CN" altLang="en-US" sz="2000"/>
              <a:t>编译时链接</a:t>
            </a:r>
            <a:r>
              <a:rPr lang="en-US" altLang="zh-CN" sz="2000"/>
              <a:t>)</a:t>
            </a:r>
            <a:r>
              <a:rPr lang="zh-CN" altLang="en-US" sz="2000"/>
              <a:t>和</a:t>
            </a:r>
            <a:r>
              <a:rPr lang="zh-CN" altLang="en-US" sz="2000" b="1"/>
              <a:t>动态链接</a:t>
            </a:r>
            <a:r>
              <a:rPr lang="en-US" altLang="zh-CN" sz="2000" b="1"/>
              <a:t>(</a:t>
            </a:r>
            <a:r>
              <a:rPr lang="zh-CN" altLang="en-US" sz="2000" b="1"/>
              <a:t>运行时链接</a:t>
            </a:r>
            <a:r>
              <a:rPr lang="en-US" altLang="zh-CN" sz="2000" b="1"/>
              <a:t>)</a:t>
            </a:r>
            <a:r>
              <a:rPr lang="zh-CN" altLang="en-US" sz="2000"/>
              <a:t>。 </a:t>
            </a:r>
            <a:br>
              <a:rPr lang="zh-CN" altLang="en-US" sz="2000"/>
            </a:br>
            <a:r>
              <a:rPr lang="zh-CN" altLang="en-US" sz="2000"/>
              <a:t> </a:t>
            </a:r>
            <a:r>
              <a:rPr lang="zh-CN" altLang="en-US" sz="2000" b="1"/>
              <a:t>静态函数库</a:t>
            </a:r>
            <a:r>
              <a:rPr lang="zh-CN" altLang="en-US" sz="2000"/>
              <a:t>：</a:t>
            </a:r>
            <a:r>
              <a:rPr lang="en-US" altLang="zh-CN" sz="2000"/>
              <a:t>(xx.a(Linux) , xx.lib(Windows)), </a:t>
            </a:r>
            <a:br>
              <a:rPr lang="zh-CN" altLang="en-US" sz="2000"/>
            </a:br>
            <a:r>
              <a:rPr lang="zh-CN" altLang="en-US" sz="2000"/>
              <a:t>优点：适用范围比较广，不用担心用户机器缺少某个库文件 </a:t>
            </a:r>
            <a:br>
              <a:rPr lang="zh-CN" altLang="en-US" sz="2000"/>
            </a:br>
            <a:r>
              <a:rPr lang="zh-CN" altLang="en-US" sz="2000"/>
              <a:t>缺点：安装包会比较大，而且多个应用程序之间，无法共享库文件 </a:t>
            </a:r>
            <a:br>
              <a:rPr lang="zh-CN" altLang="en-US" sz="2000"/>
            </a:br>
            <a:r>
              <a:rPr lang="zh-CN" altLang="en-US" sz="2000" b="1"/>
              <a:t>动态函数库</a:t>
            </a:r>
            <a:r>
              <a:rPr lang="en-US" altLang="zh-CN" sz="2000"/>
              <a:t>: (xx.so(Linux), xx.dll(Windows)), </a:t>
            </a:r>
            <a:br>
              <a:rPr lang="zh-CN" altLang="en-US" sz="2000"/>
            </a:br>
            <a:r>
              <a:rPr lang="zh-CN" altLang="en-US" sz="2000"/>
              <a:t>优点：安装包会比较小，多个应用程序可以共享库文件 </a:t>
            </a:r>
            <a:br>
              <a:rPr lang="zh-CN" altLang="en-US" sz="2000"/>
            </a:br>
            <a:r>
              <a:rPr lang="zh-CN" altLang="en-US" sz="2000"/>
              <a:t>缺点：用户必须事先安装好库文件，而且版本和安装位置都必须符合要求，否则就不能正常运行</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A3D4F2CA-CDA1-4168-84AE-DA3438D701B0}"/>
              </a:ext>
            </a:extLst>
          </p:cNvPr>
          <p:cNvSpPr>
            <a:spLocks noGrp="1" noChangeArrowheads="1"/>
          </p:cNvSpPr>
          <p:nvPr>
            <p:ph type="title"/>
          </p:nvPr>
        </p:nvSpPr>
        <p:spPr>
          <a:noFill/>
        </p:spPr>
        <p:txBody>
          <a:bodyPr/>
          <a:lstStyle/>
          <a:p>
            <a:pPr eaLnBrk="1" hangingPunct="1"/>
            <a:r>
              <a:rPr lang="en-US" altLang="zh-CN" sz="3600">
                <a:solidFill>
                  <a:srgbClr val="FF0066"/>
                </a:solidFill>
                <a:ea typeface="华文琥珀" panose="02010800040101010101" pitchFamily="2" charset="-122"/>
              </a:rPr>
              <a:t>1.8 Java </a:t>
            </a:r>
            <a:r>
              <a:rPr lang="zh-CN" altLang="en-US" sz="3600">
                <a:solidFill>
                  <a:srgbClr val="FF0066"/>
                </a:solidFill>
                <a:ea typeface="华文琥珀" panose="02010800040101010101" pitchFamily="2" charset="-122"/>
              </a:rPr>
              <a:t>编程规范</a:t>
            </a:r>
          </a:p>
        </p:txBody>
      </p:sp>
      <p:sp>
        <p:nvSpPr>
          <p:cNvPr id="51203" name="Rectangle 3">
            <a:extLst>
              <a:ext uri="{FF2B5EF4-FFF2-40B4-BE49-F238E27FC236}">
                <a16:creationId xmlns:a16="http://schemas.microsoft.com/office/drawing/2014/main" id="{5A52D21A-D867-4D65-8DCB-EC8E1789CD37}"/>
              </a:ext>
            </a:extLst>
          </p:cNvPr>
          <p:cNvSpPr>
            <a:spLocks noGrp="1" noChangeArrowheads="1"/>
          </p:cNvSpPr>
          <p:nvPr>
            <p:ph type="body" idx="1"/>
          </p:nvPr>
        </p:nvSpPr>
        <p:spPr>
          <a:xfrm>
            <a:off x="468313" y="1196975"/>
            <a:ext cx="8229600" cy="5373688"/>
          </a:xfrm>
        </p:spPr>
        <p:txBody>
          <a:bodyPr/>
          <a:lstStyle/>
          <a:p>
            <a:pPr eaLnBrk="1" hangingPunct="1">
              <a:buFont typeface="Arial" panose="020B0604020202020204" pitchFamily="34" charset="0"/>
              <a:buChar char="•"/>
            </a:pPr>
            <a:r>
              <a:rPr lang="zh-CN" altLang="en-US" sz="2000" b="1" dirty="0">
                <a:solidFill>
                  <a:srgbClr val="7030A0"/>
                </a:solidFill>
                <a:effectLst>
                  <a:outerShdw blurRad="38100" dist="38100" dir="2700000" algn="tl">
                    <a:srgbClr val="000000">
                      <a:alpha val="43137"/>
                    </a:srgbClr>
                  </a:outerShdw>
                </a:effectLst>
              </a:rPr>
              <a:t>包名</a:t>
            </a:r>
            <a:r>
              <a:rPr lang="zh-CN" altLang="en-US" sz="2000" b="1" dirty="0"/>
              <a:t>：包名是全小写的名词，中间可以由点分隔开，例如：</a:t>
            </a:r>
            <a:r>
              <a:rPr lang="en-US" altLang="zh-CN" sz="2000" b="1" dirty="0" err="1"/>
              <a:t>java.awt.event</a:t>
            </a:r>
            <a:r>
              <a:rPr lang="en-US" altLang="zh-CN" sz="2000" b="1" dirty="0"/>
              <a:t>;</a:t>
            </a:r>
            <a:br>
              <a:rPr lang="en-US" altLang="zh-CN" sz="2000" b="1" dirty="0"/>
            </a:br>
            <a:endParaRPr lang="en-US" altLang="zh-CN" sz="2000" b="1" dirty="0"/>
          </a:p>
          <a:p>
            <a:pPr eaLnBrk="1" hangingPunct="1"/>
            <a:r>
              <a:rPr lang="zh-CN" altLang="en-US" sz="2000" b="1" dirty="0">
                <a:solidFill>
                  <a:srgbClr val="7030A0"/>
                </a:solidFill>
                <a:effectLst>
                  <a:outerShdw blurRad="38100" dist="38100" dir="2700000" algn="tl">
                    <a:srgbClr val="000000">
                      <a:alpha val="43137"/>
                    </a:srgbClr>
                  </a:outerShdw>
                </a:effectLst>
              </a:rPr>
              <a:t>类名</a:t>
            </a:r>
            <a:r>
              <a:rPr lang="zh-CN" altLang="en-US" sz="2000" b="1" dirty="0"/>
              <a:t>：首字母大写，通常由多个单词合成一个类名，要求每个单词的首字母也要大写，例如 </a:t>
            </a:r>
            <a:r>
              <a:rPr lang="en-US" altLang="zh-CN" sz="2000" b="1" dirty="0" err="1"/>
              <a:t>HelloWorldApp</a:t>
            </a:r>
            <a:r>
              <a:rPr lang="en-US" altLang="zh-CN" sz="2000" b="1" dirty="0"/>
              <a:t>;</a:t>
            </a:r>
            <a:br>
              <a:rPr lang="en-US" altLang="zh-CN" sz="2000" b="1" dirty="0"/>
            </a:br>
            <a:endParaRPr lang="en-US" altLang="zh-CN" sz="2000" b="1" dirty="0"/>
          </a:p>
          <a:p>
            <a:pPr eaLnBrk="1" hangingPunct="1"/>
            <a:r>
              <a:rPr lang="zh-CN" altLang="en-US" sz="2000" b="1" dirty="0">
                <a:solidFill>
                  <a:srgbClr val="7030A0"/>
                </a:solidFill>
                <a:effectLst>
                  <a:outerShdw blurRad="38100" dist="38100" dir="2700000" algn="tl">
                    <a:srgbClr val="000000">
                      <a:alpha val="43137"/>
                    </a:srgbClr>
                  </a:outerShdw>
                </a:effectLst>
              </a:rPr>
              <a:t>接口名</a:t>
            </a:r>
            <a:r>
              <a:rPr lang="zh-CN" altLang="en-US" sz="2000" b="1" dirty="0"/>
              <a:t>：命名规则与类名相同，例如</a:t>
            </a:r>
            <a:r>
              <a:rPr lang="en-US" altLang="zh-CN" sz="2000" b="1" dirty="0"/>
              <a:t>interface Collection;</a:t>
            </a:r>
            <a:r>
              <a:rPr lang="zh-CN" altLang="en-US" sz="2000" b="1" dirty="0"/>
              <a:t>　　</a:t>
            </a:r>
          </a:p>
          <a:p>
            <a:pPr eaLnBrk="1" hangingPunct="1"/>
            <a:r>
              <a:rPr lang="zh-CN" altLang="en-US" sz="2000" b="1" dirty="0">
                <a:solidFill>
                  <a:srgbClr val="7030A0"/>
                </a:solidFill>
                <a:effectLst>
                  <a:outerShdw blurRad="38100" dist="38100" dir="2700000" algn="tl">
                    <a:srgbClr val="000000">
                      <a:alpha val="43137"/>
                    </a:srgbClr>
                  </a:outerShdw>
                </a:effectLst>
              </a:rPr>
              <a:t>方法名</a:t>
            </a:r>
            <a:r>
              <a:rPr lang="zh-CN" altLang="en-US" sz="2000" b="1" dirty="0"/>
              <a:t>：往往由多个单词合成，第一个单词通常为动词，首字母小写，中间的每个单词的首字母都要大写，例如：</a:t>
            </a:r>
            <a:r>
              <a:rPr lang="en-US" altLang="zh-CN" sz="2000" b="1" dirty="0" err="1"/>
              <a:t>balanceAccount</a:t>
            </a:r>
            <a:r>
              <a:rPr lang="zh-CN" altLang="en-US" sz="2000" b="1" dirty="0"/>
              <a:t>，　</a:t>
            </a:r>
            <a:r>
              <a:rPr lang="en-US" altLang="zh-CN" sz="2000" b="1" dirty="0" err="1"/>
              <a:t>isButtonPressed</a:t>
            </a:r>
            <a:r>
              <a:rPr lang="en-US" altLang="zh-CN" sz="2000" b="1" dirty="0"/>
              <a:t>;</a:t>
            </a:r>
          </a:p>
          <a:p>
            <a:pPr eaLnBrk="1" hangingPunct="1"/>
            <a:r>
              <a:rPr lang="zh-CN" altLang="en-US" sz="2000" b="1" dirty="0">
                <a:solidFill>
                  <a:srgbClr val="7030A0"/>
                </a:solidFill>
                <a:effectLst>
                  <a:outerShdw blurRad="38100" dist="38100" dir="2700000" algn="tl">
                    <a:srgbClr val="000000">
                      <a:alpha val="43137"/>
                    </a:srgbClr>
                  </a:outerShdw>
                </a:effectLst>
              </a:rPr>
              <a:t>变量名</a:t>
            </a:r>
            <a:r>
              <a:rPr lang="zh-CN" altLang="en-US" sz="2000" b="1" dirty="0"/>
              <a:t>：全小写，一般为名词，例如：</a:t>
            </a:r>
            <a:r>
              <a:rPr lang="en-US" altLang="zh-CN" sz="2000" b="1" dirty="0"/>
              <a:t>length;</a:t>
            </a:r>
          </a:p>
          <a:p>
            <a:pPr eaLnBrk="1" hangingPunct="1"/>
            <a:r>
              <a:rPr lang="zh-CN" altLang="en-US" sz="2000" b="1" dirty="0">
                <a:solidFill>
                  <a:srgbClr val="7030A0"/>
                </a:solidFill>
                <a:effectLst>
                  <a:outerShdw blurRad="38100" dist="38100" dir="2700000" algn="tl">
                    <a:srgbClr val="000000">
                      <a:alpha val="43137"/>
                    </a:srgbClr>
                  </a:outerShdw>
                </a:effectLst>
              </a:rPr>
              <a:t>常量名</a:t>
            </a:r>
            <a:r>
              <a:rPr lang="zh-CN" altLang="en-US" sz="2000" b="1" dirty="0"/>
              <a:t>：基本数据类型的常量名为全大写，如果是由多个单词构成，可以用下划线隔开，例如：</a:t>
            </a:r>
          </a:p>
          <a:p>
            <a:pPr marL="609600" indent="-609600" eaLnBrk="1" hangingPunct="1">
              <a:buFontTx/>
              <a:buNone/>
            </a:pPr>
            <a:r>
              <a:rPr lang="zh-CN" altLang="en-US" sz="2000" b="1" dirty="0"/>
              <a:t>         </a:t>
            </a:r>
            <a:r>
              <a:rPr lang="en-US" altLang="zh-CN" sz="2000" b="1" dirty="0" err="1"/>
              <a:t>int</a:t>
            </a:r>
            <a:r>
              <a:rPr lang="en-US" altLang="zh-CN" sz="2000" b="1" dirty="0"/>
              <a:t> </a:t>
            </a:r>
            <a:r>
              <a:rPr lang="en-US" altLang="zh-CN" sz="2000" b="1" dirty="0" err="1"/>
              <a:t>YEAR,int</a:t>
            </a:r>
            <a:r>
              <a:rPr lang="en-US" altLang="zh-CN" sz="2000" b="1" dirty="0"/>
              <a:t> WEEK_OF_MONTH</a:t>
            </a:r>
            <a:r>
              <a:rPr lang="zh-CN" altLang="en-US" sz="2000" b="1" dirty="0"/>
              <a:t>；如果是对象类型的常量，则是大小写混合，由大写字母把单词隔开。</a:t>
            </a:r>
            <a:endParaRPr lang="en-US" altLang="zh-CN" sz="2000" b="1" dirty="0"/>
          </a:p>
          <a:p>
            <a:pPr marL="609600" indent="-609600" eaLnBrk="1" hangingPunct="1">
              <a:buFontTx/>
              <a:buNone/>
            </a:pPr>
            <a:r>
              <a:rPr lang="zh-CN" altLang="en-US" sz="2000" b="1" dirty="0">
                <a:solidFill>
                  <a:srgbClr val="FF0000"/>
                </a:solidFill>
              </a:rPr>
              <a:t>扩展阅读：</a:t>
            </a:r>
            <a:r>
              <a:rPr lang="en-US" altLang="zh-CN" sz="2000" b="1" dirty="0">
                <a:solidFill>
                  <a:srgbClr val="FF0000"/>
                </a:solidFill>
              </a:rPr>
              <a:t>《</a:t>
            </a:r>
            <a:r>
              <a:rPr lang="zh-CN" altLang="en-US" sz="2000" b="1" dirty="0">
                <a:solidFill>
                  <a:srgbClr val="FF0000"/>
                </a:solidFill>
              </a:rPr>
              <a:t>阿里巴巴</a:t>
            </a:r>
            <a:r>
              <a:rPr lang="en-US" altLang="zh-CN" sz="2000" b="1" dirty="0">
                <a:solidFill>
                  <a:srgbClr val="FF0000"/>
                </a:solidFill>
              </a:rPr>
              <a:t>Java</a:t>
            </a:r>
            <a:r>
              <a:rPr lang="zh-CN" altLang="en-US" sz="2000" b="1" dirty="0">
                <a:solidFill>
                  <a:srgbClr val="FF0000"/>
                </a:solidFill>
              </a:rPr>
              <a:t>开发手册（详尽版）</a:t>
            </a:r>
            <a:r>
              <a:rPr lang="en-US" altLang="zh-CN" sz="2000" b="1" dirty="0">
                <a:solidFill>
                  <a:srgbClr val="FF0000"/>
                </a:solidFill>
              </a:rPr>
              <a:t>.pdf》</a:t>
            </a:r>
            <a:br>
              <a:rPr lang="zh-CN" altLang="en-US" sz="2000" b="1" dirty="0">
                <a:solidFill>
                  <a:srgbClr val="FF0000"/>
                </a:solidFill>
              </a:rPr>
            </a:br>
            <a:endParaRPr lang="zh-CN" altLang="en-US" sz="2000" b="1" dirty="0">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03070F77-2BBA-403B-892E-C4DCB5DC8181}"/>
              </a:ext>
            </a:extLst>
          </p:cNvPr>
          <p:cNvSpPr>
            <a:spLocks noGrp="1" noChangeArrowheads="1"/>
          </p:cNvSpPr>
          <p:nvPr>
            <p:ph type="title"/>
          </p:nvPr>
        </p:nvSpPr>
        <p:spPr>
          <a:xfrm>
            <a:off x="457200" y="274638"/>
            <a:ext cx="8229600" cy="922337"/>
          </a:xfrm>
          <a:noFill/>
        </p:spPr>
        <p:txBody>
          <a:bodyPr/>
          <a:lstStyle/>
          <a:p>
            <a:pPr eaLnBrk="1" hangingPunct="1"/>
            <a:r>
              <a:rPr lang="en-US" altLang="zh-CN" sz="3600" b="1">
                <a:solidFill>
                  <a:srgbClr val="FF0066"/>
                </a:solidFill>
                <a:ea typeface="华文琥珀" panose="02010800040101010101" pitchFamily="2" charset="-122"/>
              </a:rPr>
              <a:t>1.9</a:t>
            </a:r>
            <a:r>
              <a:rPr lang="en-US" altLang="zh-CN" sz="3600" b="1">
                <a:solidFill>
                  <a:schemeClr val="folHlink"/>
                </a:solidFill>
              </a:rPr>
              <a:t>  </a:t>
            </a:r>
            <a:r>
              <a:rPr lang="en-US" altLang="zh-CN" sz="3600" b="1">
                <a:solidFill>
                  <a:srgbClr val="FF0066"/>
                </a:solidFill>
              </a:rPr>
              <a:t>Java </a:t>
            </a:r>
            <a:r>
              <a:rPr lang="zh-CN" altLang="en-US" sz="3600" b="1">
                <a:solidFill>
                  <a:srgbClr val="FF0066"/>
                </a:solidFill>
              </a:rPr>
              <a:t>应用程序与小应用程序</a:t>
            </a:r>
          </a:p>
        </p:txBody>
      </p:sp>
      <p:sp>
        <p:nvSpPr>
          <p:cNvPr id="372739" name="Rectangle 3">
            <a:extLst>
              <a:ext uri="{FF2B5EF4-FFF2-40B4-BE49-F238E27FC236}">
                <a16:creationId xmlns:a16="http://schemas.microsoft.com/office/drawing/2014/main" id="{AC1A3092-2A8D-4469-8FCB-4DD033C88414}"/>
              </a:ext>
            </a:extLst>
          </p:cNvPr>
          <p:cNvSpPr>
            <a:spLocks noGrp="1" noChangeArrowheads="1"/>
          </p:cNvSpPr>
          <p:nvPr>
            <p:ph type="body" idx="1"/>
          </p:nvPr>
        </p:nvSpPr>
        <p:spPr/>
        <p:txBody>
          <a:bodyPr/>
          <a:lstStyle/>
          <a:p>
            <a:pPr marL="609600" indent="-609600" eaLnBrk="1" hangingPunct="1">
              <a:buFontTx/>
              <a:buNone/>
              <a:defRPr/>
            </a:pPr>
            <a:r>
              <a:rPr lang="en-US" altLang="zh-CN" sz="2400" b="1">
                <a:solidFill>
                  <a:srgbClr val="0070C0"/>
                </a:solidFill>
                <a:effectLst>
                  <a:outerShdw blurRad="38100" dist="38100" dir="2700000" algn="tl">
                    <a:srgbClr val="C0C0C0"/>
                  </a:outerShdw>
                </a:effectLst>
              </a:rPr>
              <a:t>Java</a:t>
            </a:r>
            <a:r>
              <a:rPr lang="zh-CN" altLang="en-US" sz="2400" b="1">
                <a:solidFill>
                  <a:srgbClr val="0070C0"/>
                </a:solidFill>
                <a:effectLst>
                  <a:outerShdw blurRad="38100" dist="38100" dir="2700000" algn="tl">
                    <a:srgbClr val="C0C0C0"/>
                  </a:outerShdw>
                </a:effectLst>
              </a:rPr>
              <a:t>应用程序</a:t>
            </a:r>
            <a:r>
              <a:rPr lang="en-US" altLang="zh-CN" sz="2400" b="1">
                <a:solidFill>
                  <a:srgbClr val="0070C0"/>
                </a:solidFill>
                <a:effectLst>
                  <a:outerShdw blurRad="38100" dist="38100" dir="2700000" algn="tl">
                    <a:srgbClr val="C0C0C0"/>
                  </a:outerShdw>
                </a:effectLst>
              </a:rPr>
              <a:t>(Application)</a:t>
            </a:r>
            <a:r>
              <a:rPr lang="zh-CN" altLang="en-US" sz="2400">
                <a:effectLst>
                  <a:outerShdw blurRad="38100" dist="38100" dir="2700000" algn="tl">
                    <a:srgbClr val="C0C0C0"/>
                  </a:outerShdw>
                </a:effectLst>
              </a:rPr>
              <a:t>：是一个完整的应用程序，可以独立地运行。</a:t>
            </a:r>
            <a:r>
              <a:rPr lang="zh-CN" altLang="en-US" sz="2400">
                <a:cs typeface="Tahoma" panose="020B0604030504040204" pitchFamily="34" charset="0"/>
              </a:rPr>
              <a:t> </a:t>
            </a:r>
          </a:p>
          <a:p>
            <a:pPr marL="609600" indent="-609600" eaLnBrk="1" hangingPunct="1">
              <a:buFontTx/>
              <a:buNone/>
              <a:defRPr/>
            </a:pPr>
            <a:endParaRPr lang="zh-CN" altLang="en-US" sz="2400">
              <a:cs typeface="Tahoma" panose="020B0604030504040204" pitchFamily="34" charset="0"/>
            </a:endParaRPr>
          </a:p>
          <a:p>
            <a:pPr marL="609600" indent="-609600" eaLnBrk="1" hangingPunct="1">
              <a:buFontTx/>
              <a:buNone/>
              <a:defRPr/>
            </a:pPr>
            <a:r>
              <a:rPr lang="en-US" altLang="zh-CN" sz="2400" b="1">
                <a:solidFill>
                  <a:srgbClr val="0070C0"/>
                </a:solidFill>
                <a:effectLst>
                  <a:outerShdw blurRad="38100" dist="38100" dir="2700000" algn="tl">
                    <a:srgbClr val="C0C0C0"/>
                  </a:outerShdw>
                </a:effectLst>
              </a:rPr>
              <a:t>Java</a:t>
            </a:r>
            <a:r>
              <a:rPr lang="zh-CN" altLang="en-US" sz="2400" b="1">
                <a:solidFill>
                  <a:srgbClr val="0070C0"/>
                </a:solidFill>
                <a:effectLst>
                  <a:outerShdw blurRad="38100" dist="38100" dir="2700000" algn="tl">
                    <a:srgbClr val="C0C0C0"/>
                  </a:outerShdw>
                </a:effectLst>
              </a:rPr>
              <a:t>小应用程序</a:t>
            </a:r>
            <a:r>
              <a:rPr lang="en-US" altLang="zh-CN" sz="2400" b="1">
                <a:solidFill>
                  <a:srgbClr val="0070C0"/>
                </a:solidFill>
                <a:effectLst>
                  <a:outerShdw blurRad="38100" dist="38100" dir="2700000" algn="tl">
                    <a:srgbClr val="C0C0C0"/>
                  </a:outerShdw>
                </a:effectLst>
              </a:rPr>
              <a:t>(Applet)</a:t>
            </a:r>
            <a:r>
              <a:rPr lang="zh-CN" altLang="en-US" sz="2400">
                <a:effectLst>
                  <a:outerShdw blurRad="38100" dist="38100" dir="2700000" algn="tl">
                    <a:srgbClr val="C0C0C0"/>
                  </a:outerShdw>
                </a:effectLst>
              </a:rPr>
              <a:t>：不是一个完整的应用程序，而是框架程序中的一个模块，所以只能在</a:t>
            </a:r>
            <a:r>
              <a:rPr lang="en-US" altLang="zh-CN" sz="2400">
                <a:effectLst>
                  <a:outerShdw blurRad="38100" dist="38100" dir="2700000" algn="tl">
                    <a:srgbClr val="C0C0C0"/>
                  </a:outerShdw>
                </a:effectLst>
              </a:rPr>
              <a:t>WWW </a:t>
            </a:r>
            <a:r>
              <a:rPr lang="zh-CN" altLang="en-US" sz="2400">
                <a:effectLst>
                  <a:outerShdw blurRad="38100" dist="38100" dir="2700000" algn="tl">
                    <a:srgbClr val="C0C0C0"/>
                  </a:outerShdw>
                </a:effectLst>
              </a:rPr>
              <a:t>浏览器环境下运行。</a:t>
            </a:r>
            <a:endParaRPr lang="en-US" altLang="zh-CN" sz="2800">
              <a:effectLst>
                <a:outerShdw blurRad="38100" dist="38100" dir="2700000" algn="tl">
                  <a:srgbClr val="C0C0C0"/>
                </a:outerShdw>
              </a:effectLs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3" name="Rectangle 3">
            <a:extLst>
              <a:ext uri="{FF2B5EF4-FFF2-40B4-BE49-F238E27FC236}">
                <a16:creationId xmlns:a16="http://schemas.microsoft.com/office/drawing/2014/main" id="{AC64EDF2-6494-49D6-B217-3A4B171A0072}"/>
              </a:ext>
            </a:extLst>
          </p:cNvPr>
          <p:cNvSpPr>
            <a:spLocks noGrp="1" noChangeArrowheads="1"/>
          </p:cNvSpPr>
          <p:nvPr>
            <p:ph type="body" idx="1"/>
          </p:nvPr>
        </p:nvSpPr>
        <p:spPr>
          <a:xfrm>
            <a:off x="457200" y="5765800"/>
            <a:ext cx="8229600" cy="360363"/>
          </a:xfrm>
        </p:spPr>
        <p:txBody>
          <a:bodyPr/>
          <a:lstStyle/>
          <a:p>
            <a:pPr marL="609600" indent="-609600" algn="ctr" eaLnBrk="1" hangingPunct="1">
              <a:spcBef>
                <a:spcPct val="50000"/>
              </a:spcBef>
              <a:buFontTx/>
              <a:buNone/>
              <a:defRPr/>
            </a:pPr>
            <a:r>
              <a:rPr lang="zh-CN" altLang="en-US" sz="2400"/>
              <a:t>图</a:t>
            </a:r>
            <a:r>
              <a:rPr lang="en-US" altLang="zh-CN" sz="2400"/>
              <a:t>:Java</a:t>
            </a:r>
            <a:r>
              <a:rPr lang="zh-CN" altLang="en-US" sz="2400"/>
              <a:t>程序的开发流程简单示意</a:t>
            </a:r>
          </a:p>
          <a:p>
            <a:pPr marL="609600" indent="-609600" eaLnBrk="1" hangingPunct="1">
              <a:lnSpc>
                <a:spcPct val="110000"/>
              </a:lnSpc>
              <a:buClr>
                <a:srgbClr val="FF0000"/>
              </a:buClr>
              <a:buFont typeface="Monotype Sorts" pitchFamily="2" charset="2"/>
              <a:buNone/>
              <a:defRPr/>
            </a:pPr>
            <a:endParaRPr lang="en-US" altLang="zh-CN" sz="2400" b="1">
              <a:effectLst>
                <a:outerShdw blurRad="38100" dist="38100" dir="2700000" algn="tl">
                  <a:srgbClr val="C0C0C0"/>
                </a:outerShdw>
              </a:effectLst>
            </a:endParaRPr>
          </a:p>
        </p:txBody>
      </p:sp>
      <p:sp>
        <p:nvSpPr>
          <p:cNvPr id="53251" name="Text Box 9">
            <a:extLst>
              <a:ext uri="{FF2B5EF4-FFF2-40B4-BE49-F238E27FC236}">
                <a16:creationId xmlns:a16="http://schemas.microsoft.com/office/drawing/2014/main" id="{44EEBC76-4EB9-4356-A27B-5B481B49ADAF}"/>
              </a:ext>
            </a:extLst>
          </p:cNvPr>
          <p:cNvSpPr txBox="1">
            <a:spLocks noChangeArrowheads="1"/>
          </p:cNvSpPr>
          <p:nvPr/>
        </p:nvSpPr>
        <p:spPr bwMode="auto">
          <a:xfrm>
            <a:off x="3708400" y="3716338"/>
            <a:ext cx="2232025" cy="7112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由</a:t>
            </a:r>
            <a:r>
              <a:rPr kumimoji="1" lang="en-US" altLang="zh-CN" sz="2000" b="1">
                <a:latin typeface="Times New Roman" panose="02020603050405020304" pitchFamily="18" charset="0"/>
              </a:rPr>
              <a:t>Java</a:t>
            </a:r>
            <a:r>
              <a:rPr kumimoji="1" lang="zh-CN" altLang="en-US" sz="2000" b="1">
                <a:latin typeface="Times New Roman" panose="02020603050405020304" pitchFamily="18" charset="0"/>
              </a:rPr>
              <a:t>解释器器执行</a:t>
            </a:r>
          </a:p>
        </p:txBody>
      </p:sp>
      <p:sp>
        <p:nvSpPr>
          <p:cNvPr id="53252" name="Line 13">
            <a:extLst>
              <a:ext uri="{FF2B5EF4-FFF2-40B4-BE49-F238E27FC236}">
                <a16:creationId xmlns:a16="http://schemas.microsoft.com/office/drawing/2014/main" id="{54BD9B4C-606A-4DD5-8C78-18C9E51550F3}"/>
              </a:ext>
            </a:extLst>
          </p:cNvPr>
          <p:cNvSpPr>
            <a:spLocks noChangeShapeType="1"/>
          </p:cNvSpPr>
          <p:nvPr/>
        </p:nvSpPr>
        <p:spPr bwMode="auto">
          <a:xfrm>
            <a:off x="4787900" y="2852738"/>
            <a:ext cx="0" cy="744537"/>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3253" name="Group 19">
            <a:extLst>
              <a:ext uri="{FF2B5EF4-FFF2-40B4-BE49-F238E27FC236}">
                <a16:creationId xmlns:a16="http://schemas.microsoft.com/office/drawing/2014/main" id="{74FDAEFD-9E38-40F7-9BB1-872B30BB3157}"/>
              </a:ext>
            </a:extLst>
          </p:cNvPr>
          <p:cNvGrpSpPr>
            <a:grpSpLocks/>
          </p:cNvGrpSpPr>
          <p:nvPr/>
        </p:nvGrpSpPr>
        <p:grpSpPr bwMode="auto">
          <a:xfrm>
            <a:off x="1042988" y="981075"/>
            <a:ext cx="7369175" cy="2384425"/>
            <a:chOff x="521" y="1434"/>
            <a:chExt cx="4642" cy="1502"/>
          </a:xfrm>
        </p:grpSpPr>
        <p:sp>
          <p:nvSpPr>
            <p:cNvPr id="53254" name="Text Box 5">
              <a:extLst>
                <a:ext uri="{FF2B5EF4-FFF2-40B4-BE49-F238E27FC236}">
                  <a16:creationId xmlns:a16="http://schemas.microsoft.com/office/drawing/2014/main" id="{4273B158-5BEE-4376-B051-6A7A8A4B9924}"/>
                </a:ext>
              </a:extLst>
            </p:cNvPr>
            <p:cNvSpPr txBox="1">
              <a:spLocks noChangeArrowheads="1"/>
            </p:cNvSpPr>
            <p:nvPr/>
          </p:nvSpPr>
          <p:spPr bwMode="auto">
            <a:xfrm>
              <a:off x="521" y="1434"/>
              <a:ext cx="318" cy="113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folHlink"/>
                </a:buClr>
                <a:buSzPct val="60000"/>
                <a:buFont typeface="Wingdings" panose="05000000000000000000" pitchFamily="2" charset="2"/>
                <a:buNone/>
              </a:pPr>
              <a:endParaRPr kumimoji="1" lang="en-US" altLang="zh-CN" sz="2000" b="1">
                <a:latin typeface="Times New Roman" panose="02020603050405020304" pitchFamily="18" charset="0"/>
              </a:endParaRP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源</a:t>
              </a: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文</a:t>
              </a: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件</a:t>
              </a:r>
            </a:p>
            <a:p>
              <a:pPr eaLnBrk="1" hangingPunct="1">
                <a:spcBef>
                  <a:spcPct val="0"/>
                </a:spcBef>
                <a:buClr>
                  <a:schemeClr val="folHlink"/>
                </a:buClr>
                <a:buSzPct val="60000"/>
                <a:buFont typeface="Wingdings" panose="05000000000000000000" pitchFamily="2" charset="2"/>
                <a:buNone/>
              </a:pPr>
              <a:endParaRPr kumimoji="1" lang="en-US" altLang="zh-CN" sz="2000" b="1">
                <a:latin typeface="Times New Roman" panose="02020603050405020304" pitchFamily="18" charset="0"/>
              </a:endParaRPr>
            </a:p>
          </p:txBody>
        </p:sp>
        <p:sp>
          <p:nvSpPr>
            <p:cNvPr id="53255" name="Text Box 6">
              <a:extLst>
                <a:ext uri="{FF2B5EF4-FFF2-40B4-BE49-F238E27FC236}">
                  <a16:creationId xmlns:a16="http://schemas.microsoft.com/office/drawing/2014/main" id="{E11FC119-8BB2-42C6-A67E-B0E436AB2564}"/>
                </a:ext>
              </a:extLst>
            </p:cNvPr>
            <p:cNvSpPr txBox="1">
              <a:spLocks noChangeArrowheads="1"/>
            </p:cNvSpPr>
            <p:nvPr/>
          </p:nvSpPr>
          <p:spPr bwMode="auto">
            <a:xfrm>
              <a:off x="1610" y="1460"/>
              <a:ext cx="318" cy="1100"/>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folHlink"/>
                </a:buClr>
                <a:buSzPct val="60000"/>
                <a:buFont typeface="Wingdings" panose="05000000000000000000" pitchFamily="2" charset="2"/>
                <a:buNone/>
              </a:pPr>
              <a:endParaRPr kumimoji="1" lang="en-US" altLang="zh-CN" sz="1800" b="1">
                <a:latin typeface="Times New Roman" panose="02020603050405020304" pitchFamily="18" charset="0"/>
              </a:endParaRP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编</a:t>
              </a: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译</a:t>
              </a:r>
            </a:p>
            <a:p>
              <a:pPr eaLnBrk="1" hangingPunct="1">
                <a:spcBef>
                  <a:spcPct val="0"/>
                </a:spcBef>
                <a:buClr>
                  <a:schemeClr val="folHlink"/>
                </a:buClr>
                <a:buSzPct val="60000"/>
                <a:buFont typeface="Wingdings" panose="05000000000000000000" pitchFamily="2" charset="2"/>
                <a:buNone/>
              </a:pPr>
              <a:r>
                <a:rPr kumimoji="1" lang="zh-CN" altLang="en-US" sz="2400" b="1">
                  <a:latin typeface="Times New Roman" panose="02020603050405020304" pitchFamily="18" charset="0"/>
                </a:rPr>
                <a:t>器</a:t>
              </a:r>
              <a:r>
                <a:rPr kumimoji="1" lang="zh-CN" altLang="en-US" sz="1800" b="1">
                  <a:latin typeface="Times New Roman" panose="02020603050405020304" pitchFamily="18" charset="0"/>
                </a:rPr>
                <a:t> </a:t>
              </a:r>
            </a:p>
            <a:p>
              <a:pPr eaLnBrk="1" hangingPunct="1">
                <a:spcBef>
                  <a:spcPct val="0"/>
                </a:spcBef>
                <a:buClr>
                  <a:schemeClr val="folHlink"/>
                </a:buClr>
                <a:buSzPct val="60000"/>
                <a:buFont typeface="Wingdings" panose="05000000000000000000" pitchFamily="2" charset="2"/>
                <a:buNone/>
              </a:pPr>
              <a:endParaRPr kumimoji="1" lang="en-US" altLang="zh-CN" sz="1800" b="1">
                <a:latin typeface="Times New Roman" panose="02020603050405020304" pitchFamily="18" charset="0"/>
              </a:endParaRPr>
            </a:p>
          </p:txBody>
        </p:sp>
        <p:sp>
          <p:nvSpPr>
            <p:cNvPr id="53256" name="Text Box 7">
              <a:extLst>
                <a:ext uri="{FF2B5EF4-FFF2-40B4-BE49-F238E27FC236}">
                  <a16:creationId xmlns:a16="http://schemas.microsoft.com/office/drawing/2014/main" id="{10A32FE7-AFA9-43DE-8671-A1E86D8C0916}"/>
                </a:ext>
              </a:extLst>
            </p:cNvPr>
            <p:cNvSpPr txBox="1">
              <a:spLocks noChangeArrowheads="1"/>
            </p:cNvSpPr>
            <p:nvPr/>
          </p:nvSpPr>
          <p:spPr bwMode="auto">
            <a:xfrm>
              <a:off x="2705" y="1513"/>
              <a:ext cx="318" cy="1024"/>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字</a:t>
              </a:r>
            </a:p>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节</a:t>
              </a:r>
            </a:p>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码</a:t>
              </a:r>
            </a:p>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文</a:t>
              </a:r>
            </a:p>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件</a:t>
              </a:r>
            </a:p>
          </p:txBody>
        </p:sp>
        <p:sp>
          <p:nvSpPr>
            <p:cNvPr id="53257" name="Text Box 8">
              <a:extLst>
                <a:ext uri="{FF2B5EF4-FFF2-40B4-BE49-F238E27FC236}">
                  <a16:creationId xmlns:a16="http://schemas.microsoft.com/office/drawing/2014/main" id="{627A9B09-C9B8-441F-BCE8-1E566E52099F}"/>
                </a:ext>
              </a:extLst>
            </p:cNvPr>
            <p:cNvSpPr txBox="1">
              <a:spLocks noChangeArrowheads="1"/>
            </p:cNvSpPr>
            <p:nvPr/>
          </p:nvSpPr>
          <p:spPr bwMode="auto">
            <a:xfrm>
              <a:off x="3802" y="1943"/>
              <a:ext cx="1361" cy="448"/>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由</a:t>
              </a:r>
              <a:r>
                <a:rPr kumimoji="1" lang="en-US" altLang="zh-CN" sz="2000" b="1">
                  <a:latin typeface="Times New Roman" panose="02020603050405020304" pitchFamily="18" charset="0"/>
                </a:rPr>
                <a:t>Web</a:t>
              </a:r>
              <a:r>
                <a:rPr kumimoji="1" lang="zh-CN" altLang="en-US" sz="2000" b="1">
                  <a:latin typeface="Times New Roman" panose="02020603050405020304" pitchFamily="18" charset="0"/>
                </a:rPr>
                <a:t>浏览器执行</a:t>
              </a:r>
            </a:p>
          </p:txBody>
        </p:sp>
        <p:sp>
          <p:nvSpPr>
            <p:cNvPr id="53258" name="Line 10">
              <a:extLst>
                <a:ext uri="{FF2B5EF4-FFF2-40B4-BE49-F238E27FC236}">
                  <a16:creationId xmlns:a16="http://schemas.microsoft.com/office/drawing/2014/main" id="{CE74CB88-8786-4A53-A2B1-6E99A804F527}"/>
                </a:ext>
              </a:extLst>
            </p:cNvPr>
            <p:cNvSpPr>
              <a:spLocks noChangeShapeType="1"/>
            </p:cNvSpPr>
            <p:nvPr/>
          </p:nvSpPr>
          <p:spPr bwMode="auto">
            <a:xfrm>
              <a:off x="839" y="2059"/>
              <a:ext cx="771"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59" name="Line 11">
              <a:extLst>
                <a:ext uri="{FF2B5EF4-FFF2-40B4-BE49-F238E27FC236}">
                  <a16:creationId xmlns:a16="http://schemas.microsoft.com/office/drawing/2014/main" id="{61E13F10-C2A7-407C-AA54-1D3F036DA4E1}"/>
                </a:ext>
              </a:extLst>
            </p:cNvPr>
            <p:cNvSpPr>
              <a:spLocks noChangeShapeType="1"/>
            </p:cNvSpPr>
            <p:nvPr/>
          </p:nvSpPr>
          <p:spPr bwMode="auto">
            <a:xfrm>
              <a:off x="1928" y="2059"/>
              <a:ext cx="771"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0" name="Line 12">
              <a:extLst>
                <a:ext uri="{FF2B5EF4-FFF2-40B4-BE49-F238E27FC236}">
                  <a16:creationId xmlns:a16="http://schemas.microsoft.com/office/drawing/2014/main" id="{2E30A2B2-66FD-47FD-B9B3-9D94EAB163E9}"/>
                </a:ext>
              </a:extLst>
            </p:cNvPr>
            <p:cNvSpPr>
              <a:spLocks noChangeShapeType="1"/>
            </p:cNvSpPr>
            <p:nvPr/>
          </p:nvSpPr>
          <p:spPr bwMode="auto">
            <a:xfrm>
              <a:off x="3016" y="2059"/>
              <a:ext cx="771" cy="0"/>
            </a:xfrm>
            <a:prstGeom prst="line">
              <a:avLst/>
            </a:prstGeom>
            <a:noFill/>
            <a:ln w="1905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261" name="Text Box 14">
              <a:extLst>
                <a:ext uri="{FF2B5EF4-FFF2-40B4-BE49-F238E27FC236}">
                  <a16:creationId xmlns:a16="http://schemas.microsoft.com/office/drawing/2014/main" id="{AACA0CDF-EF70-4851-8436-3DA34195C300}"/>
                </a:ext>
              </a:extLst>
            </p:cNvPr>
            <p:cNvSpPr txBox="1">
              <a:spLocks noChangeArrowheads="1"/>
            </p:cNvSpPr>
            <p:nvPr/>
          </p:nvSpPr>
          <p:spPr bwMode="auto">
            <a:xfrm>
              <a:off x="902" y="1486"/>
              <a:ext cx="635"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文件名</a:t>
              </a:r>
            </a:p>
            <a:p>
              <a:pPr eaLnBrk="1" hangingPunct="1">
                <a:spcBef>
                  <a:spcPct val="0"/>
                </a:spcBef>
                <a:buClr>
                  <a:schemeClr val="folHlink"/>
                </a:buClr>
                <a:buSzPct val="60000"/>
                <a:buFont typeface="Wingdings" panose="05000000000000000000" pitchFamily="2" charset="2"/>
                <a:buNone/>
              </a:pPr>
              <a:r>
                <a:rPr kumimoji="1" lang="en-US" altLang="zh-CN" sz="2000" b="1">
                  <a:latin typeface="Times New Roman" panose="02020603050405020304" pitchFamily="18" charset="0"/>
                </a:rPr>
                <a:t>.java</a:t>
              </a:r>
            </a:p>
          </p:txBody>
        </p:sp>
        <p:sp>
          <p:nvSpPr>
            <p:cNvPr id="53262" name="Text Box 15">
              <a:extLst>
                <a:ext uri="{FF2B5EF4-FFF2-40B4-BE49-F238E27FC236}">
                  <a16:creationId xmlns:a16="http://schemas.microsoft.com/office/drawing/2014/main" id="{EF661706-F62A-4B75-B117-B07F26510728}"/>
                </a:ext>
              </a:extLst>
            </p:cNvPr>
            <p:cNvSpPr txBox="1">
              <a:spLocks noChangeArrowheads="1"/>
            </p:cNvSpPr>
            <p:nvPr/>
          </p:nvSpPr>
          <p:spPr bwMode="auto">
            <a:xfrm>
              <a:off x="2064" y="1642"/>
              <a:ext cx="408"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zh-CN" altLang="en-US" sz="1800" b="1">
                  <a:latin typeface="Times New Roman" panose="02020603050405020304" pitchFamily="18" charset="0"/>
                </a:rPr>
                <a:t>产生</a:t>
              </a:r>
            </a:p>
          </p:txBody>
        </p:sp>
        <p:sp>
          <p:nvSpPr>
            <p:cNvPr id="53263" name="Text Box 16">
              <a:extLst>
                <a:ext uri="{FF2B5EF4-FFF2-40B4-BE49-F238E27FC236}">
                  <a16:creationId xmlns:a16="http://schemas.microsoft.com/office/drawing/2014/main" id="{6CFCA0B2-3993-4A1D-8A73-51ACA2B30C22}"/>
                </a:ext>
              </a:extLst>
            </p:cNvPr>
            <p:cNvSpPr txBox="1">
              <a:spLocks noChangeArrowheads="1"/>
            </p:cNvSpPr>
            <p:nvPr/>
          </p:nvSpPr>
          <p:spPr bwMode="auto">
            <a:xfrm>
              <a:off x="3062" y="1434"/>
              <a:ext cx="99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小应用程序</a:t>
              </a:r>
            </a:p>
            <a:p>
              <a:pPr eaLnBrk="1" hangingPunct="1">
                <a:spcBef>
                  <a:spcPct val="0"/>
                </a:spcBef>
                <a:buClr>
                  <a:schemeClr val="folHlink"/>
                </a:buClr>
                <a:buSzPct val="60000"/>
                <a:buFont typeface="Wingdings" panose="05000000000000000000" pitchFamily="2" charset="2"/>
                <a:buNone/>
              </a:pPr>
              <a:r>
                <a:rPr kumimoji="1" lang="zh-CN" altLang="en-US" sz="2000" b="1">
                  <a:latin typeface="Times New Roman" panose="02020603050405020304" pitchFamily="18" charset="0"/>
                </a:rPr>
                <a:t>   </a:t>
              </a:r>
              <a:r>
                <a:rPr kumimoji="1" lang="en-US" altLang="zh-CN" sz="2000" b="1">
                  <a:latin typeface="Times New Roman" panose="02020603050405020304" pitchFamily="18" charset="0"/>
                </a:rPr>
                <a:t>(applet)</a:t>
              </a:r>
            </a:p>
          </p:txBody>
        </p:sp>
        <p:sp>
          <p:nvSpPr>
            <p:cNvPr id="53264" name="Text Box 17">
              <a:extLst>
                <a:ext uri="{FF2B5EF4-FFF2-40B4-BE49-F238E27FC236}">
                  <a16:creationId xmlns:a16="http://schemas.microsoft.com/office/drawing/2014/main" id="{A5DC89AD-867F-4271-BA54-DD91A148D259}"/>
                </a:ext>
              </a:extLst>
            </p:cNvPr>
            <p:cNvSpPr txBox="1">
              <a:spLocks noChangeArrowheads="1"/>
            </p:cNvSpPr>
            <p:nvPr/>
          </p:nvSpPr>
          <p:spPr bwMode="auto">
            <a:xfrm>
              <a:off x="2880" y="2686"/>
              <a:ext cx="108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folHlink"/>
                </a:buClr>
                <a:buSzPct val="60000"/>
                <a:buFont typeface="Wingdings" panose="05000000000000000000" pitchFamily="2" charset="2"/>
                <a:buNone/>
              </a:pPr>
              <a:r>
                <a:rPr kumimoji="1" lang="en-US" altLang="zh-CN" sz="2000" b="1">
                  <a:latin typeface="Times New Roman" panose="02020603050405020304" pitchFamily="18" charset="0"/>
                </a:rPr>
                <a:t>Java</a:t>
              </a:r>
              <a:r>
                <a:rPr kumimoji="1" lang="zh-CN" altLang="en-US" sz="2000" b="1">
                  <a:latin typeface="Times New Roman" panose="02020603050405020304" pitchFamily="18" charset="0"/>
                </a:rPr>
                <a:t>应用程序</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a:extLst>
              <a:ext uri="{FF2B5EF4-FFF2-40B4-BE49-F238E27FC236}">
                <a16:creationId xmlns:a16="http://schemas.microsoft.com/office/drawing/2014/main" id="{AC1D83DC-5C4A-44A3-8D1C-7C78310F2A64}"/>
              </a:ext>
            </a:extLst>
          </p:cNvPr>
          <p:cNvSpPr>
            <a:spLocks noGrp="1" noChangeArrowheads="1"/>
          </p:cNvSpPr>
          <p:nvPr>
            <p:ph type="title"/>
          </p:nvPr>
        </p:nvSpPr>
        <p:spPr>
          <a:xfrm>
            <a:off x="457200" y="274638"/>
            <a:ext cx="8291264" cy="2938462"/>
          </a:xfrm>
          <a:noFill/>
        </p:spPr>
        <p:txBody>
          <a:bodyPr/>
          <a:lstStyle/>
          <a:p>
            <a:pPr algn="just" eaLnBrk="1" hangingPunct="1"/>
            <a:r>
              <a:rPr lang="en-US" altLang="zh-CN" sz="2800" b="1">
                <a:solidFill>
                  <a:srgbClr val="7030A0"/>
                </a:solidFill>
              </a:rPr>
              <a:t>Java</a:t>
            </a:r>
            <a:r>
              <a:rPr lang="zh-CN" altLang="en-US" sz="2800" b="1">
                <a:solidFill>
                  <a:srgbClr val="7030A0"/>
                </a:solidFill>
              </a:rPr>
              <a:t>虚拟机</a:t>
            </a:r>
            <a:r>
              <a:rPr lang="zh-CN" altLang="en-US" sz="2000" b="1"/>
              <a:t>是软件模拟的计算机，可以在任何处理器上（无论是在计算机中还是在其它电子设备中）安全并且兼容的执行</a:t>
            </a:r>
            <a:r>
              <a:rPr lang="en-US" altLang="zh-CN" sz="2000" b="1"/>
              <a:t>.class</a:t>
            </a:r>
            <a:r>
              <a:rPr lang="zh-CN" altLang="en-US" sz="2000" b="1"/>
              <a:t>文件中的字节码。</a:t>
            </a:r>
            <a:r>
              <a:rPr lang="en-US" altLang="zh-CN" sz="2000" b="1"/>
              <a:t>java</a:t>
            </a:r>
            <a:r>
              <a:rPr lang="zh-CN" altLang="en-US" sz="2000" b="1"/>
              <a:t>程序的跨平台主要是指字节码文件可以运行在任何具有</a:t>
            </a:r>
            <a:r>
              <a:rPr lang="en-US" altLang="zh-CN" sz="2000" b="1"/>
              <a:t>java</a:t>
            </a:r>
            <a:r>
              <a:rPr lang="zh-CN" altLang="en-US" sz="2000" b="1"/>
              <a:t>虚拟机的计算机或者电子设备上，</a:t>
            </a:r>
            <a:r>
              <a:rPr lang="en-US" altLang="zh-CN" sz="2000" b="1"/>
              <a:t>java</a:t>
            </a:r>
            <a:r>
              <a:rPr lang="zh-CN" altLang="en-US" sz="2000" b="1"/>
              <a:t>虚拟机中的</a:t>
            </a:r>
            <a:r>
              <a:rPr lang="zh-CN" altLang="en-US" sz="2000" b="1" u="sng">
                <a:solidFill>
                  <a:srgbClr val="0070C0"/>
                </a:solidFill>
              </a:rPr>
              <a:t>解释器</a:t>
            </a:r>
            <a:r>
              <a:rPr lang="zh-CN" altLang="en-US" sz="2000" b="1"/>
              <a:t>负责将字节码文件解释成为特定的机器码进行运行。</a:t>
            </a:r>
          </a:p>
        </p:txBody>
      </p:sp>
      <p:pic>
        <p:nvPicPr>
          <p:cNvPr id="12292" name="Picture 4" descr="g">
            <a:extLst>
              <a:ext uri="{FF2B5EF4-FFF2-40B4-BE49-F238E27FC236}">
                <a16:creationId xmlns:a16="http://schemas.microsoft.com/office/drawing/2014/main" id="{7B626A1E-C3EE-4BE4-83B3-3CD65E929EC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3429000"/>
            <a:ext cx="7345363"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2D5CC0A1-6C08-4E34-9BF3-C23B0E232900}"/>
              </a:ext>
            </a:extLst>
          </p:cNvPr>
          <p:cNvSpPr>
            <a:spLocks noGrp="1" noChangeArrowheads="1"/>
          </p:cNvSpPr>
          <p:nvPr>
            <p:ph type="title"/>
          </p:nvPr>
        </p:nvSpPr>
        <p:spPr/>
        <p:txBody>
          <a:bodyPr/>
          <a:lstStyle/>
          <a:p>
            <a:pPr eaLnBrk="1" hangingPunct="1"/>
            <a:r>
              <a:rPr lang="en-US" altLang="zh-CN" sz="4000">
                <a:solidFill>
                  <a:srgbClr val="FF0066"/>
                </a:solidFill>
                <a:ea typeface="华文琥珀" panose="02010800040101010101" pitchFamily="2" charset="-122"/>
              </a:rPr>
              <a:t>JVM</a:t>
            </a:r>
            <a:r>
              <a:rPr lang="zh-CN" altLang="en-US" sz="4000">
                <a:solidFill>
                  <a:srgbClr val="FF0066"/>
                </a:solidFill>
                <a:ea typeface="华文琥珀" panose="02010800040101010101" pitchFamily="2" charset="-122"/>
              </a:rPr>
              <a:t>运行过程</a:t>
            </a:r>
          </a:p>
        </p:txBody>
      </p:sp>
      <p:pic>
        <p:nvPicPr>
          <p:cNvPr id="13315" name="Picture 4">
            <a:extLst>
              <a:ext uri="{FF2B5EF4-FFF2-40B4-BE49-F238E27FC236}">
                <a16:creationId xmlns:a16="http://schemas.microsoft.com/office/drawing/2014/main" id="{EA41D746-E97B-4C91-A689-27212528C0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1413718"/>
            <a:ext cx="4464050" cy="5327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Text Box 5">
            <a:extLst>
              <a:ext uri="{FF2B5EF4-FFF2-40B4-BE49-F238E27FC236}">
                <a16:creationId xmlns:a16="http://schemas.microsoft.com/office/drawing/2014/main" id="{122CE45E-97E5-4A6E-9842-33785D825242}"/>
              </a:ext>
            </a:extLst>
          </p:cNvPr>
          <p:cNvSpPr txBox="1">
            <a:spLocks noChangeArrowheads="1"/>
          </p:cNvSpPr>
          <p:nvPr/>
        </p:nvSpPr>
        <p:spPr bwMode="auto">
          <a:xfrm>
            <a:off x="4572000" y="1629618"/>
            <a:ext cx="3960440" cy="4647426"/>
          </a:xfrm>
          <a:prstGeom prst="rect">
            <a:avLst/>
          </a:prstGeom>
          <a:noFill/>
          <a:ln w="2857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u="sng">
                <a:solidFill>
                  <a:srgbClr val="7030A0"/>
                </a:solidFill>
              </a:rPr>
              <a:t>类载入器</a:t>
            </a:r>
            <a:r>
              <a:rPr lang="zh-CN" altLang="en-US" sz="2400" b="1">
                <a:solidFill>
                  <a:srgbClr val="7030A0"/>
                </a:solidFill>
              </a:rPr>
              <a:t> </a:t>
            </a:r>
            <a:r>
              <a:rPr lang="en-US" altLang="zh-CN" sz="2400" b="1">
                <a:solidFill>
                  <a:srgbClr val="7030A0"/>
                </a:solidFill>
              </a:rPr>
              <a:t>class loader</a:t>
            </a:r>
          </a:p>
          <a:p>
            <a:pPr eaLnBrk="1" hangingPunct="1">
              <a:spcBef>
                <a:spcPct val="0"/>
              </a:spcBef>
              <a:buFontTx/>
              <a:buNone/>
            </a:pPr>
            <a:r>
              <a:rPr lang="zh-CN" altLang="en-US" sz="2000"/>
              <a:t>（把类文件转载到</a:t>
            </a:r>
            <a:r>
              <a:rPr lang="en-US" altLang="zh-CN" sz="2000"/>
              <a:t>JVM</a:t>
            </a:r>
            <a:r>
              <a:rPr lang="zh-CN" altLang="en-US" sz="2000"/>
              <a:t>中并且检验是否符合</a:t>
            </a:r>
            <a:r>
              <a:rPr lang="zh-CN" altLang="en-US" sz="2000" b="1"/>
              <a:t>类文件的规范</a:t>
            </a:r>
            <a:r>
              <a:rPr lang="zh-CN" altLang="en-US" sz="2000"/>
              <a:t>）</a:t>
            </a:r>
            <a:r>
              <a:rPr lang="en-US" altLang="zh-CN" sz="2000"/>
              <a:t>ClassLoader</a:t>
            </a:r>
            <a:r>
              <a:rPr lang="zh-CN" altLang="en-US" sz="2000"/>
              <a:t>通过将</a:t>
            </a:r>
            <a:r>
              <a:rPr lang="zh-CN" altLang="en-US" sz="2000" b="1"/>
              <a:t>本机类与网络资源类</a:t>
            </a:r>
            <a:r>
              <a:rPr lang="zh-CN" altLang="en-US" sz="2000"/>
              <a:t>的名称分开来保持安全性。因为调入类时总要经过检查，这样避免了</a:t>
            </a:r>
            <a:r>
              <a:rPr lang="zh-CN" altLang="en-US" sz="2000" b="1"/>
              <a:t>特洛伊木马现象</a:t>
            </a:r>
            <a:r>
              <a:rPr lang="zh-CN" altLang="en-US" sz="2000"/>
              <a:t>的出现。</a:t>
            </a:r>
            <a:endParaRPr lang="en-US" altLang="zh-CN" sz="2000"/>
          </a:p>
          <a:p>
            <a:pPr eaLnBrk="1" hangingPunct="1">
              <a:spcBef>
                <a:spcPct val="0"/>
              </a:spcBef>
              <a:buFontTx/>
              <a:buNone/>
            </a:pPr>
            <a:endParaRPr lang="zh-CN" altLang="en-US" sz="2000"/>
          </a:p>
          <a:p>
            <a:pPr eaLnBrk="1" hangingPunct="1">
              <a:spcBef>
                <a:spcPct val="0"/>
              </a:spcBef>
              <a:buFontTx/>
              <a:buNone/>
            </a:pPr>
            <a:r>
              <a:rPr lang="zh-CN" altLang="en-US" sz="2400" b="1" u="sng">
                <a:solidFill>
                  <a:srgbClr val="7030A0"/>
                </a:solidFill>
              </a:rPr>
              <a:t>字节码校验器</a:t>
            </a:r>
            <a:r>
              <a:rPr lang="zh-CN" altLang="en-US" sz="2400">
                <a:solidFill>
                  <a:srgbClr val="7030A0"/>
                </a:solidFill>
              </a:rPr>
              <a:t>（</a:t>
            </a:r>
            <a:r>
              <a:rPr lang="en-US" altLang="zh-CN" sz="2400">
                <a:solidFill>
                  <a:srgbClr val="7030A0"/>
                </a:solidFill>
              </a:rPr>
              <a:t>bytecode verifier</a:t>
            </a:r>
            <a:r>
              <a:rPr lang="zh-CN" altLang="en-US" sz="2400">
                <a:solidFill>
                  <a:srgbClr val="7030A0"/>
                </a:solidFill>
              </a:rPr>
              <a:t>）</a:t>
            </a:r>
            <a:r>
              <a:rPr lang="zh-CN" altLang="en-US" sz="2000"/>
              <a:t>检查该类文件中的代码是否</a:t>
            </a:r>
            <a:r>
              <a:rPr lang="zh-CN" altLang="en-US" sz="2000" b="1"/>
              <a:t>存在非法的操作是否有黑客的倾向。</a:t>
            </a:r>
            <a:endParaRPr lang="en-US" altLang="zh-CN" sz="2000" b="1"/>
          </a:p>
          <a:p>
            <a:pPr eaLnBrk="1" hangingPunct="1">
              <a:spcBef>
                <a:spcPct val="0"/>
              </a:spcBef>
              <a:buFontTx/>
              <a:buNone/>
            </a:pPr>
            <a:endParaRPr lang="zh-CN" altLang="en-US" sz="2000"/>
          </a:p>
          <a:p>
            <a:pPr eaLnBrk="1" hangingPunct="1">
              <a:spcBef>
                <a:spcPct val="0"/>
              </a:spcBef>
              <a:buFontTx/>
              <a:buNone/>
            </a:pPr>
            <a:r>
              <a:rPr lang="en-US" altLang="zh-CN" sz="2400" b="1" u="sng">
                <a:solidFill>
                  <a:srgbClr val="7030A0"/>
                </a:solidFill>
              </a:rPr>
              <a:t>Java</a:t>
            </a:r>
            <a:r>
              <a:rPr lang="zh-CN" altLang="en-US" sz="2400" b="1" u="sng">
                <a:solidFill>
                  <a:srgbClr val="7030A0"/>
                </a:solidFill>
              </a:rPr>
              <a:t>解释器 </a:t>
            </a:r>
            <a:r>
              <a:rPr lang="zh-CN" altLang="en-US" sz="2000" b="1"/>
              <a:t>解释成二进制执行</a:t>
            </a:r>
            <a:r>
              <a:rPr lang="zh-CN" altLang="en-US" sz="2000"/>
              <a:t>。 </a:t>
            </a:r>
          </a:p>
        </p:txBody>
      </p:sp>
      <p:sp>
        <p:nvSpPr>
          <p:cNvPr id="13317" name="Line 6">
            <a:extLst>
              <a:ext uri="{FF2B5EF4-FFF2-40B4-BE49-F238E27FC236}">
                <a16:creationId xmlns:a16="http://schemas.microsoft.com/office/drawing/2014/main" id="{CB5C3868-18A7-4190-B098-B9A22C5F37A3}"/>
              </a:ext>
            </a:extLst>
          </p:cNvPr>
          <p:cNvSpPr>
            <a:spLocks noChangeShapeType="1"/>
          </p:cNvSpPr>
          <p:nvPr/>
        </p:nvSpPr>
        <p:spPr bwMode="auto">
          <a:xfrm flipH="1">
            <a:off x="3563938" y="1989980"/>
            <a:ext cx="1008062" cy="6477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18" name="Line 7">
            <a:extLst>
              <a:ext uri="{FF2B5EF4-FFF2-40B4-BE49-F238E27FC236}">
                <a16:creationId xmlns:a16="http://schemas.microsoft.com/office/drawing/2014/main" id="{EBC9825F-C661-4FDF-90B8-1FD395655E8D}"/>
              </a:ext>
            </a:extLst>
          </p:cNvPr>
          <p:cNvSpPr>
            <a:spLocks noChangeShapeType="1"/>
          </p:cNvSpPr>
          <p:nvPr/>
        </p:nvSpPr>
        <p:spPr bwMode="auto">
          <a:xfrm flipH="1" flipV="1">
            <a:off x="3779838" y="3502868"/>
            <a:ext cx="792162" cy="86360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319" name="Line 8">
            <a:extLst>
              <a:ext uri="{FF2B5EF4-FFF2-40B4-BE49-F238E27FC236}">
                <a16:creationId xmlns:a16="http://schemas.microsoft.com/office/drawing/2014/main" id="{0F6BBC21-2544-45D5-AA2E-23367B3A66B7}"/>
              </a:ext>
            </a:extLst>
          </p:cNvPr>
          <p:cNvSpPr>
            <a:spLocks noChangeShapeType="1"/>
          </p:cNvSpPr>
          <p:nvPr/>
        </p:nvSpPr>
        <p:spPr bwMode="auto">
          <a:xfrm flipH="1" flipV="1">
            <a:off x="3708400" y="4653805"/>
            <a:ext cx="863600" cy="1152525"/>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39B0F977-467B-428E-A4C6-9604FC641004}"/>
              </a:ext>
            </a:extLst>
          </p:cNvPr>
          <p:cNvSpPr>
            <a:spLocks noGrp="1" noChangeArrowheads="1"/>
          </p:cNvSpPr>
          <p:nvPr>
            <p:ph type="title"/>
          </p:nvPr>
        </p:nvSpPr>
        <p:spPr>
          <a:xfrm>
            <a:off x="457200" y="274638"/>
            <a:ext cx="8229600" cy="2578100"/>
          </a:xfrm>
        </p:spPr>
        <p:txBody>
          <a:bodyPr/>
          <a:lstStyle/>
          <a:p>
            <a:pPr algn="l" eaLnBrk="1" hangingPunct="1"/>
            <a:r>
              <a:rPr lang="en-US" altLang="zh-CN" sz="2000" dirty="0"/>
              <a:t>Java</a:t>
            </a:r>
            <a:r>
              <a:rPr lang="zh-CN" altLang="en-US" sz="2000" dirty="0"/>
              <a:t>虚拟机的建立</a:t>
            </a:r>
            <a:r>
              <a:rPr lang="zh-CN" altLang="en-US" sz="2800" b="1" dirty="0">
                <a:solidFill>
                  <a:srgbClr val="7030A0"/>
                </a:solidFill>
                <a:effectLst>
                  <a:outerShdw blurRad="38100" dist="38100" dir="2700000" algn="tl">
                    <a:srgbClr val="000000">
                      <a:alpha val="43137"/>
                    </a:srgbClr>
                  </a:outerShdw>
                </a:effectLst>
              </a:rPr>
              <a:t>需要针对不同的软硬件平台</a:t>
            </a:r>
            <a:r>
              <a:rPr lang="zh-CN" altLang="en-US" sz="2000" dirty="0">
                <a:solidFill>
                  <a:schemeClr val="tx1"/>
                </a:solidFill>
              </a:rPr>
              <a:t>做</a:t>
            </a:r>
            <a:r>
              <a:rPr lang="zh-CN" altLang="en-US" sz="2000" b="1" dirty="0">
                <a:solidFill>
                  <a:schemeClr val="tx1"/>
                </a:solidFill>
              </a:rPr>
              <a:t>专门的实现</a:t>
            </a:r>
            <a:r>
              <a:rPr lang="zh-CN" altLang="en-US" sz="2000" dirty="0"/>
              <a:t>，既要考虑处理器的型号，也要考虑操作系统的种类。如下图所示，目前在</a:t>
            </a:r>
            <a:r>
              <a:rPr lang="en-US" altLang="zh-CN" sz="2000" dirty="0"/>
              <a:t>SPARC</a:t>
            </a:r>
            <a:r>
              <a:rPr lang="zh-CN" altLang="en-US" sz="2000" dirty="0"/>
              <a:t>结构、</a:t>
            </a:r>
            <a:r>
              <a:rPr lang="en-US" altLang="zh-CN" sz="2000" dirty="0"/>
              <a:t>X86</a:t>
            </a:r>
            <a:r>
              <a:rPr lang="zh-CN" altLang="en-US" sz="2000" dirty="0"/>
              <a:t>结构、</a:t>
            </a:r>
            <a:r>
              <a:rPr lang="en-US" altLang="zh-CN" sz="2000" dirty="0"/>
              <a:t>MIPS</a:t>
            </a:r>
            <a:r>
              <a:rPr lang="zh-CN" altLang="en-US" sz="2000" dirty="0"/>
              <a:t>和</a:t>
            </a:r>
            <a:r>
              <a:rPr lang="en-US" altLang="zh-CN" sz="2000" dirty="0"/>
              <a:t>PPC</a:t>
            </a:r>
            <a:r>
              <a:rPr lang="zh-CN" altLang="en-US" sz="2000" dirty="0"/>
              <a:t>等嵌入式处理芯片上、在</a:t>
            </a:r>
            <a:r>
              <a:rPr lang="en-US" altLang="zh-CN" sz="2000" dirty="0"/>
              <a:t>UNIX</a:t>
            </a:r>
            <a:r>
              <a:rPr lang="zh-CN" altLang="en-US" sz="2000" dirty="0"/>
              <a:t>、</a:t>
            </a:r>
            <a:r>
              <a:rPr lang="en-US" altLang="zh-CN" sz="2000" dirty="0"/>
              <a:t>Linux</a:t>
            </a:r>
            <a:r>
              <a:rPr lang="zh-CN" altLang="en-US" sz="2000" dirty="0"/>
              <a:t>、</a:t>
            </a:r>
            <a:r>
              <a:rPr lang="en-US" altLang="zh-CN" sz="2000" dirty="0"/>
              <a:t>windows</a:t>
            </a:r>
            <a:r>
              <a:rPr lang="zh-CN" altLang="en-US" sz="2000" dirty="0"/>
              <a:t>和部分实时操作系统上都有</a:t>
            </a:r>
            <a:r>
              <a:rPr lang="en-US" altLang="zh-CN" sz="2000" dirty="0"/>
              <a:t>java</a:t>
            </a:r>
            <a:r>
              <a:rPr lang="zh-CN" altLang="en-US" sz="2000" dirty="0"/>
              <a:t>虚拟机的实现。</a:t>
            </a:r>
          </a:p>
        </p:txBody>
      </p:sp>
      <p:pic>
        <p:nvPicPr>
          <p:cNvPr id="14339" name="Picture 4" descr="12">
            <a:extLst>
              <a:ext uri="{FF2B5EF4-FFF2-40B4-BE49-F238E27FC236}">
                <a16:creationId xmlns:a16="http://schemas.microsoft.com/office/drawing/2014/main" id="{2AEE76BD-5350-4059-BC90-58B7D3397F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780928"/>
            <a:ext cx="6553200" cy="345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EF28FFCF-719B-4390-A41C-3679FDA16660}"/>
              </a:ext>
            </a:extLst>
          </p:cNvPr>
          <p:cNvSpPr>
            <a:spLocks noGrp="1" noChangeArrowheads="1"/>
          </p:cNvSpPr>
          <p:nvPr>
            <p:ph type="title"/>
          </p:nvPr>
        </p:nvSpPr>
        <p:spPr>
          <a:noFill/>
        </p:spPr>
        <p:txBody>
          <a:bodyPr/>
          <a:lstStyle/>
          <a:p>
            <a:pPr eaLnBrk="1" hangingPunct="1"/>
            <a:r>
              <a:rPr lang="zh-CN" altLang="en-US" sz="4000">
                <a:solidFill>
                  <a:srgbClr val="FF0066"/>
                </a:solidFill>
                <a:ea typeface="华文琥珀" panose="02010800040101010101" pitchFamily="2" charset="-122"/>
              </a:rPr>
              <a:t>一次编写，处处运行</a:t>
            </a:r>
          </a:p>
        </p:txBody>
      </p:sp>
      <p:pic>
        <p:nvPicPr>
          <p:cNvPr id="16387" name="Picture 3">
            <a:extLst>
              <a:ext uri="{FF2B5EF4-FFF2-40B4-BE49-F238E27FC236}">
                <a16:creationId xmlns:a16="http://schemas.microsoft.com/office/drawing/2014/main" id="{E512F2A5-3F3B-4E5B-90F5-D0467B5F5147}"/>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250825" y="1557338"/>
            <a:ext cx="7200900" cy="4114800"/>
          </a:xfr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0F6B33D6-FAA4-4FA6-A596-4620DB6B3B66}"/>
              </a:ext>
            </a:extLst>
          </p:cNvPr>
          <p:cNvSpPr>
            <a:spLocks noGrp="1" noChangeArrowheads="1"/>
          </p:cNvSpPr>
          <p:nvPr>
            <p:ph type="title"/>
          </p:nvPr>
        </p:nvSpPr>
        <p:spPr>
          <a:noFill/>
        </p:spPr>
        <p:txBody>
          <a:bodyPr/>
          <a:lstStyle/>
          <a:p>
            <a:pPr eaLnBrk="1" hangingPunct="1"/>
            <a:r>
              <a:rPr lang="en-US" altLang="zh-CN" sz="4000">
                <a:solidFill>
                  <a:srgbClr val="FF0066"/>
                </a:solidFill>
                <a:ea typeface="华文琥珀" panose="02010800040101010101" pitchFamily="2" charset="-122"/>
              </a:rPr>
              <a:t>1.3 </a:t>
            </a:r>
            <a:r>
              <a:rPr lang="en-US" altLang="zh-CN" sz="4000">
                <a:solidFill>
                  <a:srgbClr val="FF0066"/>
                </a:solidFill>
                <a:latin typeface="Times New Roman" panose="02020603050405020304" pitchFamily="18" charset="0"/>
                <a:ea typeface="华文琥珀" panose="02010800040101010101" pitchFamily="2" charset="-122"/>
              </a:rPr>
              <a:t>Java</a:t>
            </a:r>
            <a:r>
              <a:rPr lang="en-US" altLang="zh-CN" sz="4000">
                <a:solidFill>
                  <a:srgbClr val="FF0066"/>
                </a:solidFill>
                <a:ea typeface="华文琥珀" panose="02010800040101010101" pitchFamily="2" charset="-122"/>
              </a:rPr>
              <a:t> </a:t>
            </a:r>
            <a:r>
              <a:rPr lang="zh-CN" altLang="en-US" sz="4000">
                <a:solidFill>
                  <a:srgbClr val="FF0066"/>
                </a:solidFill>
                <a:ea typeface="华文琥珀" panose="02010800040101010101" pitchFamily="2" charset="-122"/>
              </a:rPr>
              <a:t>的特点</a:t>
            </a:r>
          </a:p>
        </p:txBody>
      </p:sp>
      <p:sp>
        <p:nvSpPr>
          <p:cNvPr id="18435" name="Rectangle 3">
            <a:extLst>
              <a:ext uri="{FF2B5EF4-FFF2-40B4-BE49-F238E27FC236}">
                <a16:creationId xmlns:a16="http://schemas.microsoft.com/office/drawing/2014/main" id="{1B0966AF-38AE-4F18-9969-8E9923B7DC73}"/>
              </a:ext>
            </a:extLst>
          </p:cNvPr>
          <p:cNvSpPr>
            <a:spLocks noGrp="1" noChangeArrowheads="1"/>
          </p:cNvSpPr>
          <p:nvPr>
            <p:ph type="body" idx="1"/>
          </p:nvPr>
        </p:nvSpPr>
        <p:spPr>
          <a:xfrm>
            <a:off x="228600" y="1590839"/>
            <a:ext cx="8686800" cy="4983162"/>
          </a:xfrm>
        </p:spPr>
        <p:txBody>
          <a:bodyPr/>
          <a:lstStyle/>
          <a:p>
            <a:pPr marL="609600" indent="-609600" eaLnBrk="1" hangingPunct="1">
              <a:lnSpc>
                <a:spcPct val="80000"/>
              </a:lnSpc>
              <a:buFontTx/>
              <a:buNone/>
            </a:pPr>
            <a:r>
              <a:rPr lang="en-US" altLang="zh-CN" sz="2400" b="1" dirty="0">
                <a:latin typeface="Times New Roman" panose="02020603050405020304" pitchFamily="18" charset="0"/>
              </a:rPr>
              <a:t>1</a:t>
            </a:r>
            <a:r>
              <a:rPr lang="zh-CN" altLang="en-US" sz="2400" b="1" dirty="0">
                <a:latin typeface="Times New Roman" panose="02020603050405020304" pitchFamily="18" charset="0"/>
              </a:rPr>
              <a:t>．平台无关性</a:t>
            </a:r>
          </a:p>
          <a:p>
            <a:pPr marL="609600" indent="-609600" eaLnBrk="1" hangingPunct="1">
              <a:lnSpc>
                <a:spcPct val="80000"/>
              </a:lnSpc>
              <a:buFontTx/>
              <a:buNone/>
            </a:pPr>
            <a:r>
              <a:rPr lang="zh-CN" altLang="en-US" sz="2400" dirty="0"/>
              <a:t>       </a:t>
            </a:r>
            <a:r>
              <a:rPr lang="en-US" altLang="zh-CN" sz="2000" dirty="0"/>
              <a:t>Java</a:t>
            </a:r>
            <a:r>
              <a:rPr lang="zh-CN" altLang="en-US" sz="2000" dirty="0">
                <a:latin typeface="Times New Roman" panose="02020603050405020304" pitchFamily="18" charset="0"/>
              </a:rPr>
              <a:t>语言和其他语言相比，最大的优势能在所有的计算机上运行，这是</a:t>
            </a:r>
            <a:r>
              <a:rPr lang="en-US" altLang="zh-CN" sz="2000" dirty="0"/>
              <a:t>Java</a:t>
            </a:r>
            <a:r>
              <a:rPr lang="zh-CN" altLang="en-US" sz="2000" dirty="0">
                <a:latin typeface="Times New Roman" panose="02020603050405020304" pitchFamily="18" charset="0"/>
              </a:rPr>
              <a:t>风靡全球主要原因。</a:t>
            </a:r>
          </a:p>
          <a:p>
            <a:pPr marL="609600" indent="-609600" algn="just" eaLnBrk="1" hangingPunct="1">
              <a:lnSpc>
                <a:spcPct val="80000"/>
              </a:lnSpc>
              <a:buFontTx/>
              <a:buNone/>
            </a:pPr>
            <a:r>
              <a:rPr lang="en-US" altLang="zh-CN" sz="2400" b="1" dirty="0">
                <a:latin typeface="Times New Roman" panose="02020603050405020304" pitchFamily="18" charset="0"/>
              </a:rPr>
              <a:t>2</a:t>
            </a:r>
            <a:r>
              <a:rPr lang="zh-CN" altLang="en-US" sz="2400" b="1" dirty="0">
                <a:latin typeface="Times New Roman" panose="02020603050405020304" pitchFamily="18" charset="0"/>
              </a:rPr>
              <a:t>．面向对象</a:t>
            </a:r>
          </a:p>
          <a:p>
            <a:pPr marL="609600" indent="-609600" eaLnBrk="1" hangingPunct="1">
              <a:lnSpc>
                <a:spcPct val="80000"/>
              </a:lnSpc>
              <a:buFontTx/>
              <a:buNone/>
            </a:pPr>
            <a:r>
              <a:rPr lang="zh-CN" altLang="en-US" sz="2400" dirty="0">
                <a:latin typeface="Times New Roman" panose="02020603050405020304" pitchFamily="18" charset="0"/>
              </a:rPr>
              <a:t>        </a:t>
            </a:r>
            <a:r>
              <a:rPr lang="zh-CN" altLang="en-US" sz="2000" dirty="0">
                <a:latin typeface="Times New Roman" panose="02020603050405020304" pitchFamily="18" charset="0"/>
              </a:rPr>
              <a:t>面向对象编程是一种先进的编程思想，更加容易解决复杂的问题 </a:t>
            </a:r>
            <a:r>
              <a:rPr lang="en-US" altLang="zh-CN" sz="2000" dirty="0">
                <a:latin typeface="Times New Roman" panose="02020603050405020304" pitchFamily="18" charset="0"/>
              </a:rPr>
              <a:t>(</a:t>
            </a:r>
            <a:r>
              <a:rPr lang="zh-CN" altLang="en-US" sz="2000" dirty="0">
                <a:latin typeface="Times New Roman" panose="02020603050405020304" pitchFamily="18" charset="0"/>
              </a:rPr>
              <a:t>封装</a:t>
            </a:r>
            <a:r>
              <a:rPr lang="en-US" altLang="zh-CN" sz="2000" dirty="0">
                <a:latin typeface="Times New Roman" panose="02020603050405020304" pitchFamily="18" charset="0"/>
              </a:rPr>
              <a:t>;</a:t>
            </a:r>
            <a:r>
              <a:rPr lang="zh-CN" altLang="en-US" sz="2000" dirty="0">
                <a:latin typeface="Times New Roman" panose="02020603050405020304" pitchFamily="18" charset="0"/>
              </a:rPr>
              <a:t>继承</a:t>
            </a:r>
            <a:r>
              <a:rPr lang="en-US" altLang="zh-CN" sz="2000" dirty="0">
                <a:latin typeface="Times New Roman" panose="02020603050405020304" pitchFamily="18" charset="0"/>
              </a:rPr>
              <a:t>;</a:t>
            </a:r>
            <a:r>
              <a:rPr lang="zh-CN" altLang="en-US" sz="2000" dirty="0">
                <a:latin typeface="Times New Roman" panose="02020603050405020304" pitchFamily="18" charset="0"/>
              </a:rPr>
              <a:t>多态</a:t>
            </a:r>
            <a:r>
              <a:rPr lang="en-US" altLang="zh-CN" sz="2000" dirty="0">
                <a:latin typeface="Times New Roman" panose="02020603050405020304" pitchFamily="18" charset="0"/>
              </a:rPr>
              <a:t>)</a:t>
            </a:r>
            <a:r>
              <a:rPr lang="zh-CN" altLang="en-US" sz="2000" dirty="0">
                <a:latin typeface="Times New Roman" panose="02020603050405020304" pitchFamily="18" charset="0"/>
              </a:rPr>
              <a:t>。</a:t>
            </a:r>
            <a:endParaRPr lang="en-US" altLang="zh-CN" sz="2000" dirty="0">
              <a:latin typeface="Times New Roman" panose="02020603050405020304" pitchFamily="18" charset="0"/>
            </a:endParaRPr>
          </a:p>
          <a:p>
            <a:pPr marL="609600" indent="-609600" algn="just" eaLnBrk="1" hangingPunct="1">
              <a:lnSpc>
                <a:spcPct val="80000"/>
              </a:lnSpc>
              <a:buFontTx/>
              <a:buNone/>
            </a:pPr>
            <a:r>
              <a:rPr lang="en-US" altLang="zh-CN" sz="2400" b="1" dirty="0">
                <a:latin typeface="Times New Roman" panose="02020603050405020304" pitchFamily="18" charset="0"/>
              </a:rPr>
              <a:t>3</a:t>
            </a:r>
            <a:r>
              <a:rPr lang="zh-CN" altLang="en-US" sz="2400" b="1" dirty="0">
                <a:latin typeface="Times New Roman" panose="02020603050405020304" pitchFamily="18" charset="0"/>
              </a:rPr>
              <a:t>．分布式，多线程</a:t>
            </a:r>
            <a:endParaRPr lang="en-US" altLang="zh-CN" sz="2400" b="1" dirty="0">
              <a:latin typeface="Times New Roman" panose="02020603050405020304" pitchFamily="18" charset="0"/>
            </a:endParaRPr>
          </a:p>
          <a:p>
            <a:pPr marL="609600" indent="-609600" eaLnBrk="1" hangingPunct="1">
              <a:lnSpc>
                <a:spcPct val="80000"/>
              </a:lnSpc>
              <a:buFontTx/>
              <a:buNone/>
            </a:pPr>
            <a:r>
              <a:rPr lang="en-US" altLang="zh-CN" sz="2000" dirty="0">
                <a:latin typeface="Times New Roman" panose="02020603050405020304" pitchFamily="18" charset="0"/>
              </a:rPr>
              <a:t>   </a:t>
            </a:r>
            <a:r>
              <a:rPr lang="en-US" altLang="zh-CN" sz="2000" dirty="0"/>
              <a:t>     Java</a:t>
            </a:r>
            <a:r>
              <a:rPr lang="zh-CN" altLang="en-US" sz="2000" dirty="0"/>
              <a:t>技术核心技术就是支持分布式通讯</a:t>
            </a:r>
            <a:r>
              <a:rPr lang="en-US" altLang="zh-CN" sz="2000" dirty="0"/>
              <a:t>, Java</a:t>
            </a:r>
            <a:r>
              <a:rPr lang="zh-CN" altLang="en-US" sz="2000" dirty="0">
                <a:latin typeface="Times New Roman" panose="02020603050405020304" pitchFamily="18" charset="0"/>
              </a:rPr>
              <a:t>的特点之一就是内置对多线程的支持。多线程允许同时完成多个任务。</a:t>
            </a:r>
            <a:endParaRPr lang="en-US" altLang="zh-CN" sz="2000" dirty="0">
              <a:latin typeface="Times New Roman" panose="02020603050405020304" pitchFamily="18" charset="0"/>
            </a:endParaRPr>
          </a:p>
          <a:p>
            <a:pPr marL="609600" indent="-609600" algn="just" eaLnBrk="1" hangingPunct="1">
              <a:lnSpc>
                <a:spcPct val="80000"/>
              </a:lnSpc>
              <a:buFontTx/>
              <a:buNone/>
            </a:pPr>
            <a:r>
              <a:rPr lang="en-US" altLang="zh-CN" sz="2400" b="1" dirty="0">
                <a:latin typeface="Times New Roman" panose="02020603050405020304" pitchFamily="18" charset="0"/>
              </a:rPr>
              <a:t>4</a:t>
            </a:r>
            <a:r>
              <a:rPr lang="zh-CN" altLang="en-US" sz="2400" b="1" dirty="0">
                <a:latin typeface="Times New Roman" panose="02020603050405020304" pitchFamily="18" charset="0"/>
              </a:rPr>
              <a:t>．安全</a:t>
            </a:r>
            <a:endParaRPr lang="en-US" altLang="zh-CN" sz="2400" b="1" dirty="0">
              <a:latin typeface="Times New Roman" panose="02020603050405020304" pitchFamily="18" charset="0"/>
            </a:endParaRPr>
          </a:p>
          <a:p>
            <a:pPr marL="609600" indent="-609600" algn="just" eaLnBrk="1" hangingPunct="1">
              <a:lnSpc>
                <a:spcPct val="80000"/>
              </a:lnSpc>
              <a:buFontTx/>
              <a:buNone/>
            </a:pPr>
            <a:r>
              <a:rPr lang="en-US" altLang="zh-CN" sz="2400" b="1" dirty="0">
                <a:latin typeface="Times New Roman" panose="02020603050405020304" pitchFamily="18" charset="0"/>
              </a:rPr>
              <a:t>        </a:t>
            </a:r>
            <a:r>
              <a:rPr lang="zh-CN" altLang="en-US" sz="2000" dirty="0">
                <a:latin typeface="Times New Roman" panose="02020603050405020304" pitchFamily="18" charset="0"/>
              </a:rPr>
              <a:t>运行前校验；采用沙箱运行模式；</a:t>
            </a:r>
            <a:r>
              <a:rPr lang="en-US" altLang="zh-CN" sz="2000" dirty="0">
                <a:latin typeface="Times New Roman" panose="02020603050405020304" pitchFamily="18" charset="0"/>
              </a:rPr>
              <a:t>Java applet</a:t>
            </a:r>
            <a:r>
              <a:rPr lang="zh-CN" altLang="en-US" sz="2000" dirty="0">
                <a:latin typeface="Times New Roman" panose="02020603050405020304" pitchFamily="18" charset="0"/>
              </a:rPr>
              <a:t>运行在</a:t>
            </a:r>
            <a:r>
              <a:rPr lang="en-US" altLang="zh-CN" sz="2000" dirty="0">
                <a:latin typeface="Times New Roman" panose="02020603050405020304" pitchFamily="18" charset="0"/>
              </a:rPr>
              <a:t>Java</a:t>
            </a:r>
            <a:r>
              <a:rPr lang="zh-CN" altLang="en-US" sz="2000" dirty="0">
                <a:latin typeface="Times New Roman" panose="02020603050405020304" pitchFamily="18" charset="0"/>
              </a:rPr>
              <a:t>环境中</a:t>
            </a:r>
            <a:r>
              <a:rPr lang="en-US" altLang="zh-CN" sz="2000" dirty="0">
                <a:latin typeface="Times New Roman" panose="02020603050405020304" pitchFamily="18" charset="0"/>
              </a:rPr>
              <a:t>,</a:t>
            </a:r>
            <a:r>
              <a:rPr lang="zh-CN" altLang="en-US" sz="2000" dirty="0">
                <a:latin typeface="Times New Roman" panose="02020603050405020304" pitchFamily="18" charset="0"/>
              </a:rPr>
              <a:t>不允许访问客户端的文件系统等。</a:t>
            </a:r>
            <a:endParaRPr lang="en-US" altLang="zh-CN" sz="2000" dirty="0">
              <a:latin typeface="Times New Roman" panose="02020603050405020304" pitchFamily="18" charset="0"/>
            </a:endParaRPr>
          </a:p>
          <a:p>
            <a:pPr marL="609600" indent="-609600" algn="just" eaLnBrk="1" hangingPunct="1">
              <a:lnSpc>
                <a:spcPct val="80000"/>
              </a:lnSpc>
              <a:buFontTx/>
              <a:buNone/>
            </a:pPr>
            <a:r>
              <a:rPr lang="en-US" altLang="zh-CN" sz="2400" b="1" dirty="0">
                <a:latin typeface="Times New Roman" panose="02020603050405020304" pitchFamily="18" charset="0"/>
              </a:rPr>
              <a:t>5</a:t>
            </a:r>
            <a:r>
              <a:rPr lang="zh-CN" altLang="en-US" sz="2400" b="1" dirty="0">
                <a:latin typeface="Times New Roman" panose="02020603050405020304" pitchFamily="18" charset="0"/>
              </a:rPr>
              <a:t>．动态：</a:t>
            </a:r>
            <a:r>
              <a:rPr lang="zh-CN" altLang="en-US" sz="2000" dirty="0">
                <a:latin typeface="Times New Roman" panose="02020603050405020304" pitchFamily="18" charset="0"/>
              </a:rPr>
              <a:t>因类是动态装载；</a:t>
            </a:r>
            <a:r>
              <a:rPr lang="en-US" altLang="zh-CN" sz="2000" dirty="0">
                <a:latin typeface="Times New Roman" panose="02020603050405020304" pitchFamily="18" charset="0"/>
              </a:rPr>
              <a:t>Java</a:t>
            </a:r>
            <a:r>
              <a:rPr lang="zh-CN" altLang="en-US" sz="2000" dirty="0">
                <a:latin typeface="Times New Roman" panose="02020603050405020304" pitchFamily="18" charset="0"/>
              </a:rPr>
              <a:t>可在分布环境中动态维护。</a:t>
            </a:r>
            <a:endParaRPr lang="en-US" altLang="zh-CN" sz="2000" dirty="0">
              <a:latin typeface="Times New Roman" panose="02020603050405020304" pitchFamily="18" charset="0"/>
            </a:endParaRPr>
          </a:p>
          <a:p>
            <a:pPr marL="609600" indent="-609600" algn="just" eaLnBrk="1" hangingPunct="1">
              <a:lnSpc>
                <a:spcPct val="80000"/>
              </a:lnSpc>
              <a:buFontTx/>
              <a:buNone/>
            </a:pPr>
            <a:r>
              <a:rPr lang="en-US" altLang="zh-CN" sz="2400" b="1" dirty="0">
                <a:latin typeface="Times New Roman" panose="02020603050405020304" pitchFamily="18" charset="0"/>
              </a:rPr>
              <a:t>6.   </a:t>
            </a:r>
            <a:r>
              <a:rPr lang="zh-CN" altLang="en-US" sz="2400" b="1" dirty="0">
                <a:latin typeface="Times New Roman" panose="02020603050405020304" pitchFamily="18" charset="0"/>
              </a:rPr>
              <a:t>简单：</a:t>
            </a:r>
            <a:r>
              <a:rPr lang="zh-CN" altLang="en-US" sz="2000" dirty="0">
                <a:latin typeface="Times New Roman" panose="02020603050405020304" pitchFamily="18" charset="0"/>
              </a:rPr>
              <a:t>语法上没有指针；垃圾收集机制；丰富的类库。</a:t>
            </a:r>
            <a:endParaRPr lang="en-US" altLang="zh-CN" sz="2000" dirty="0">
              <a:latin typeface="Times New Roman" panose="02020603050405020304" pitchFamily="18" charset="0"/>
            </a:endParaRPr>
          </a:p>
          <a:p>
            <a:pPr marL="0" indent="0" algn="just" eaLnBrk="1" hangingPunct="1">
              <a:lnSpc>
                <a:spcPct val="80000"/>
              </a:lnSpc>
              <a:buNone/>
            </a:pPr>
            <a:r>
              <a:rPr lang="en-US" altLang="zh-CN" sz="2400" dirty="0">
                <a:latin typeface="Times New Roman" panose="02020603050405020304" pitchFamily="18" charset="0"/>
                <a:cs typeface="Tahoma" panose="020B0604030504040204" pitchFamily="34" charset="0"/>
              </a:rPr>
              <a:t>       ......</a:t>
            </a:r>
            <a:endParaRPr lang="zh-CN" altLang="en-US" sz="2400" dirty="0">
              <a:cs typeface="Tahoma" panose="020B0604030504040204" pitchFamily="34" charset="0"/>
            </a:endParaRPr>
          </a:p>
          <a:p>
            <a:pPr marL="609600" indent="-609600" eaLnBrk="1" hangingPunct="1">
              <a:lnSpc>
                <a:spcPct val="80000"/>
              </a:lnSpc>
              <a:buFontTx/>
              <a:buNone/>
            </a:pPr>
            <a:endParaRPr lang="zh-CN" altLang="en-US" sz="2400" dirty="0">
              <a:cs typeface="Tahoma" panose="020B0604030504040204" pitchFamily="34" charset="0"/>
            </a:endParaRPr>
          </a:p>
          <a:p>
            <a:pPr marL="609600" indent="-609600" eaLnBrk="1" hangingPunct="1">
              <a:lnSpc>
                <a:spcPct val="80000"/>
              </a:lnSpc>
              <a:buFontTx/>
              <a:buNone/>
            </a:pPr>
            <a:endParaRPr lang="zh-CN" altLang="en-US" sz="2400" dirty="0"/>
          </a:p>
          <a:p>
            <a:pPr marL="609600" indent="-609600" eaLnBrk="1" hangingPunct="1">
              <a:lnSpc>
                <a:spcPct val="80000"/>
              </a:lnSpc>
              <a:buFont typeface="Wingdings" panose="05000000000000000000" pitchFamily="2" charset="2"/>
              <a:buAutoNum type="arabicPeriod"/>
            </a:pPr>
            <a:endParaRPr lang="en-US" altLang="zh-CN" sz="2400" dirty="0"/>
          </a:p>
        </p:txBody>
      </p:sp>
    </p:spTree>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miter lim="800000"/>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8805</TotalTime>
  <Words>4169</Words>
  <Application>Microsoft Macintosh PowerPoint</Application>
  <PresentationFormat>全屏显示(4:3)</PresentationFormat>
  <Paragraphs>282</Paragraphs>
  <Slides>42</Slides>
  <Notes>14</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42</vt:i4>
      </vt:variant>
    </vt:vector>
  </HeadingPairs>
  <TitlesOfParts>
    <vt:vector size="59" baseType="lpstr">
      <vt:lpstr>华文琥珀</vt:lpstr>
      <vt:lpstr>宋体</vt:lpstr>
      <vt:lpstr>微软雅黑</vt:lpstr>
      <vt:lpstr>微软雅黑</vt:lpstr>
      <vt:lpstr>幼圆</vt:lpstr>
      <vt:lpstr>OracleSansVF</vt:lpstr>
      <vt:lpstr>Songti SC</vt:lpstr>
      <vt:lpstr>Arial</vt:lpstr>
      <vt:lpstr>Arial</vt:lpstr>
      <vt:lpstr>Arial Black</vt:lpstr>
      <vt:lpstr>Menlo</vt:lpstr>
      <vt:lpstr>Monotype Sorts</vt:lpstr>
      <vt:lpstr>Tahoma</vt:lpstr>
      <vt:lpstr>Times New Roman</vt:lpstr>
      <vt:lpstr>Verdana</vt:lpstr>
      <vt:lpstr>Wingdings</vt:lpstr>
      <vt:lpstr>默认设计模板</vt:lpstr>
      <vt:lpstr>第 一章  Java 简介 </vt:lpstr>
      <vt:lpstr>1.1 Java 的历史</vt:lpstr>
      <vt:lpstr>1.2 Java 的工作原理</vt:lpstr>
      <vt:lpstr>PowerPoint 演示文稿</vt:lpstr>
      <vt:lpstr>Java虚拟机是软件模拟的计算机，可以在任何处理器上（无论是在计算机中还是在其它电子设备中）安全并且兼容的执行.class文件中的字节码。java程序的跨平台主要是指字节码文件可以运行在任何具有java虚拟机的计算机或者电子设备上，java虚拟机中的解释器负责将字节码文件解释成为特定的机器码进行运行。</vt:lpstr>
      <vt:lpstr>JVM运行过程</vt:lpstr>
      <vt:lpstr>Java虚拟机的建立需要针对不同的软硬件平台做专门的实现，既要考虑处理器的型号，也要考虑操作系统的种类。如下图所示，目前在SPARC结构、X86结构、MIPS和PPC等嵌入式处理芯片上、在UNIX、Linux、windows和部分实时操作系统上都有java虚拟机的实现。</vt:lpstr>
      <vt:lpstr>一次编写，处处运行</vt:lpstr>
      <vt:lpstr>1.3 Java 的特点</vt:lpstr>
      <vt:lpstr>1.4  Java 运行平台</vt:lpstr>
      <vt:lpstr>1.4  Java 运行平台（续）</vt:lpstr>
      <vt:lpstr>1.5  Java 的开发环境 </vt:lpstr>
      <vt:lpstr>PowerPoint 演示文稿</vt:lpstr>
      <vt:lpstr>1.6  Java开发工具包的安装与配置</vt:lpstr>
      <vt:lpstr>PowerPoint 演示文稿</vt:lpstr>
      <vt:lpstr>PowerPoint 演示文稿</vt:lpstr>
      <vt:lpstr>PowerPoint 演示文稿</vt:lpstr>
      <vt:lpstr>安装Java帮助文档 </vt:lpstr>
      <vt:lpstr>path与classpath的配置</vt:lpstr>
      <vt:lpstr>PowerPoint 演示文稿</vt:lpstr>
      <vt:lpstr>PowerPoint 演示文稿</vt:lpstr>
      <vt:lpstr> where java：可以查看java命令可执行文件所在的目录</vt:lpstr>
      <vt:lpstr>配置JAVA_HOME变量</vt:lpstr>
      <vt:lpstr>配置JAVA_HOME变量</vt:lpstr>
      <vt:lpstr>PowerPoint 演示文稿</vt:lpstr>
      <vt:lpstr>PowerPoint 演示文稿</vt:lpstr>
      <vt:lpstr>PowerPoint 演示文稿</vt:lpstr>
      <vt:lpstr>PowerPoint 演示文稿</vt:lpstr>
      <vt:lpstr>1.7 初识Java应用程序</vt:lpstr>
      <vt:lpstr>1.7.1  创建源代码文件</vt:lpstr>
      <vt:lpstr>1.7.2  编译源代码文件</vt:lpstr>
      <vt:lpstr>1.7.3  运行程序</vt:lpstr>
      <vt:lpstr>1.7.4  程序HelloWorld的分析</vt:lpstr>
      <vt:lpstr>PowerPoint 演示文稿</vt:lpstr>
      <vt:lpstr>PowerPoint 演示文稿</vt:lpstr>
      <vt:lpstr>PowerPoint 演示文稿</vt:lpstr>
      <vt:lpstr>  程序HelloWorld的变形</vt:lpstr>
      <vt:lpstr>PowerPoint 演示文稿</vt:lpstr>
      <vt:lpstr>PowerPoint 演示文稿</vt:lpstr>
      <vt:lpstr>1.8 Java 编程规范</vt:lpstr>
      <vt:lpstr>1.9  Java 应用程序与小应用程序</vt:lpstr>
      <vt:lpstr>PowerPoint 演示文稿</vt:lpstr>
    </vt:vector>
  </TitlesOfParts>
  <Company>china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 程序设计</dc:title>
  <dc:creator>zhengyan</dc:creator>
  <cp:lastModifiedBy>Microsoft Office 用户</cp:lastModifiedBy>
  <cp:revision>794</cp:revision>
  <dcterms:created xsi:type="dcterms:W3CDTF">2003-03-10T03:08:59Z</dcterms:created>
  <dcterms:modified xsi:type="dcterms:W3CDTF">2023-02-26T10:51:13Z</dcterms:modified>
</cp:coreProperties>
</file>